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39"/>
  </p:notesMasterIdLst>
  <p:sldIdLst>
    <p:sldId id="672" r:id="rId3"/>
    <p:sldId id="786" r:id="rId4"/>
    <p:sldId id="696" r:id="rId5"/>
    <p:sldId id="699" r:id="rId6"/>
    <p:sldId id="761" r:id="rId7"/>
    <p:sldId id="707" r:id="rId8"/>
    <p:sldId id="676" r:id="rId9"/>
    <p:sldId id="682" r:id="rId10"/>
    <p:sldId id="651" r:id="rId11"/>
    <p:sldId id="730" r:id="rId12"/>
    <p:sldId id="764" r:id="rId13"/>
    <p:sldId id="765" r:id="rId14"/>
    <p:sldId id="700" r:id="rId15"/>
    <p:sldId id="767" r:id="rId16"/>
    <p:sldId id="766" r:id="rId17"/>
    <p:sldId id="768" r:id="rId18"/>
    <p:sldId id="769" r:id="rId19"/>
    <p:sldId id="770" r:id="rId20"/>
    <p:sldId id="771" r:id="rId21"/>
    <p:sldId id="773" r:id="rId22"/>
    <p:sldId id="763" r:id="rId23"/>
    <p:sldId id="772" r:id="rId24"/>
    <p:sldId id="774" r:id="rId25"/>
    <p:sldId id="775" r:id="rId26"/>
    <p:sldId id="776" r:id="rId27"/>
    <p:sldId id="777" r:id="rId28"/>
    <p:sldId id="778" r:id="rId29"/>
    <p:sldId id="754" r:id="rId30"/>
    <p:sldId id="779" r:id="rId31"/>
    <p:sldId id="780" r:id="rId32"/>
    <p:sldId id="781" r:id="rId33"/>
    <p:sldId id="782" r:id="rId34"/>
    <p:sldId id="783" r:id="rId35"/>
    <p:sldId id="784" r:id="rId36"/>
    <p:sldId id="785" r:id="rId37"/>
    <p:sldId id="751"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面" id="{E6DCE105-C659-41A6-A16B-06D32DD339E7}">
          <p14:sldIdLst/>
        </p14:section>
        <p14:section name="默认节" id="{F43CF2C3-3950-4E40-A02F-66DCCF188A6B}">
          <p14:sldIdLst>
            <p14:sldId id="672"/>
            <p14:sldId id="786"/>
            <p14:sldId id="696"/>
            <p14:sldId id="699"/>
            <p14:sldId id="761"/>
            <p14:sldId id="707"/>
            <p14:sldId id="676"/>
            <p14:sldId id="682"/>
            <p14:sldId id="651"/>
            <p14:sldId id="730"/>
            <p14:sldId id="764"/>
            <p14:sldId id="765"/>
            <p14:sldId id="700"/>
            <p14:sldId id="767"/>
            <p14:sldId id="766"/>
            <p14:sldId id="768"/>
            <p14:sldId id="769"/>
            <p14:sldId id="770"/>
            <p14:sldId id="771"/>
            <p14:sldId id="773"/>
            <p14:sldId id="763"/>
            <p14:sldId id="772"/>
            <p14:sldId id="774"/>
            <p14:sldId id="775"/>
            <p14:sldId id="776"/>
            <p14:sldId id="777"/>
            <p14:sldId id="778"/>
            <p14:sldId id="754"/>
            <p14:sldId id="779"/>
            <p14:sldId id="780"/>
            <p14:sldId id="781"/>
            <p14:sldId id="782"/>
            <p14:sldId id="783"/>
            <p14:sldId id="784"/>
            <p14:sldId id="785"/>
            <p14:sldId id="751"/>
          </p14:sldIdLst>
        </p14:section>
        <p14:section name="使用规范" id="{47918508-6F2A-4DC8-ACB3-0B9712E4E2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03" autoAdjust="0"/>
    <p:restoredTop sz="79874" autoAdjust="0"/>
  </p:normalViewPr>
  <p:slideViewPr>
    <p:cSldViewPr snapToGrid="0">
      <p:cViewPr varScale="1">
        <p:scale>
          <a:sx n="103" d="100"/>
          <a:sy n="103" d="100"/>
        </p:scale>
        <p:origin x="539" y="45"/>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2019/11/11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a:t>
            </a:fld>
            <a:endParaRPr lang="zh-CN" altLang="en-US"/>
          </a:p>
        </p:txBody>
      </p:sp>
    </p:spTree>
    <p:extLst>
      <p:ext uri="{BB962C8B-B14F-4D97-AF65-F5344CB8AC3E}">
        <p14:creationId xmlns:p14="http://schemas.microsoft.com/office/powerpoint/2010/main" val="2202033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36</a:t>
            </a:fld>
            <a:endParaRPr lang="zh-CN" altLang="en-US"/>
          </a:p>
        </p:txBody>
      </p:sp>
    </p:spTree>
    <p:extLst>
      <p:ext uri="{BB962C8B-B14F-4D97-AF65-F5344CB8AC3E}">
        <p14:creationId xmlns:p14="http://schemas.microsoft.com/office/powerpoint/2010/main" val="3043359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hyperlink" Target="mailto:jaylencheng@outlook.com"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91.png"/><Relationship Id="rId4" Type="http://schemas.openxmlformats.org/officeDocument/2006/relationships/hyperlink" Target="mailto:jaylencheng@iee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362013" y="2484272"/>
            <a:ext cx="6620678" cy="878840"/>
          </a:xfrm>
        </p:spPr>
        <p:txBody>
          <a:bodyPr/>
          <a:lstStyle/>
          <a:p>
            <a:pPr algn="ctr"/>
            <a:r>
              <a:rPr lang="zh-CN" altLang="en-US" dirty="0">
                <a:ea typeface="+mn-ea"/>
                <a:cs typeface="+mn-ea"/>
              </a:rPr>
              <a:t>多载波</a:t>
            </a:r>
            <a:r>
              <a:rPr lang="en-US" altLang="zh-CN" dirty="0">
                <a:ea typeface="+mn-ea"/>
                <a:cs typeface="+mn-ea"/>
              </a:rPr>
              <a:t>MIMO</a:t>
            </a:r>
            <a:r>
              <a:rPr lang="zh-CN" altLang="en-US" dirty="0">
                <a:ea typeface="+mn-ea"/>
                <a:cs typeface="+mn-ea"/>
              </a:rPr>
              <a:t>信道下的波束成形设计</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379642"/>
            <a:ext cx="3342640"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2"/>
                </a:solidFill>
                <a:latin typeface="Arial"/>
                <a:cs typeface="+mn-ea"/>
              </a:rPr>
              <a:t>报告</a:t>
            </a:r>
            <a:r>
              <a:rPr kumimoji="0" lang="zh-CN" altLang="en-US" sz="2000" i="0" u="none" strike="noStrike" kern="1200" cap="none" spc="0" normalizeH="0" baseline="0" noProof="0" dirty="0">
                <a:ln>
                  <a:noFill/>
                </a:ln>
                <a:solidFill>
                  <a:schemeClr val="accent2"/>
                </a:solidFill>
                <a:effectLst/>
                <a:uLnTx/>
                <a:uFillTx/>
                <a:latin typeface="Arial"/>
                <a:cs typeface="+mn-ea"/>
              </a:rPr>
              <a:t>人：程家乐</a:t>
            </a: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accent1"/>
                </a:solidFill>
                <a:effectLst/>
                <a:uLnTx/>
                <a:uFillTx/>
                <a:latin typeface="Arial"/>
                <a:cs typeface="+mn-ea"/>
              </a:rPr>
              <a:t>日期：</a:t>
            </a:r>
            <a:r>
              <a:rPr lang="en-US" altLang="zh-CN" sz="2000" dirty="0">
                <a:solidFill>
                  <a:schemeClr val="accent1"/>
                </a:solidFill>
                <a:latin typeface="Arial"/>
                <a:cs typeface="+mn-ea"/>
              </a:rPr>
              <a:t>2019</a:t>
            </a:r>
            <a:r>
              <a:rPr kumimoji="0" lang="en-US" altLang="zh-CN" sz="2000" i="0" u="none" strike="noStrike" kern="1200" cap="none" spc="0" normalizeH="0" baseline="0" noProof="0" dirty="0">
                <a:ln>
                  <a:noFill/>
                </a:ln>
                <a:solidFill>
                  <a:schemeClr val="accent1"/>
                </a:solidFill>
                <a:effectLst/>
                <a:uLnTx/>
                <a:uFillTx/>
                <a:latin typeface="Arial"/>
                <a:cs typeface="+mn-ea"/>
              </a:rPr>
              <a:t>/11/11</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DD91940-AC9A-4CE6-B6C4-34959FD1A599}"/>
              </a:ext>
            </a:extLst>
          </p:cNvPr>
          <p:cNvSpPr>
            <a:spLocks noGrp="1"/>
          </p:cNvSpPr>
          <p:nvPr>
            <p:ph type="body" sz="quarter" idx="11"/>
          </p:nvPr>
        </p:nvSpPr>
        <p:spPr/>
        <p:txBody>
          <a:bodyPr/>
          <a:lstStyle/>
          <a:p>
            <a:r>
              <a:rPr lang="en-US" altLang="zh-CN" dirty="0"/>
              <a:t>Carrier-noncooperative approach</a:t>
            </a:r>
          </a:p>
        </p:txBody>
      </p:sp>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10</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35692" y="972633"/>
                <a:ext cx="11520616" cy="5263069"/>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    We consider a communication system with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𝑇</m:t>
                        </m:r>
                      </m:sub>
                    </m:sSub>
                  </m:oMath>
                </a14:m>
                <a:r>
                  <a:rPr lang="en-US" altLang="zh-CN" dirty="0">
                    <a:latin typeface="Times New Roman" panose="02020603050405020304" pitchFamily="18" charset="0"/>
                    <a:cs typeface="Times New Roman" panose="02020603050405020304" pitchFamily="18" charset="0"/>
                  </a:rPr>
                  <a:t> transmit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𝑅</m:t>
                        </m:r>
                      </m:sub>
                    </m:sSub>
                  </m:oMath>
                </a14:m>
                <a:r>
                  <a:rPr lang="en-US" altLang="zh-CN" dirty="0">
                    <a:latin typeface="Times New Roman" panose="02020603050405020304" pitchFamily="18" charset="0"/>
                    <a:cs typeface="Times New Roman" panose="02020603050405020304" pitchFamily="18" charset="0"/>
                  </a:rPr>
                  <a:t> receive dimensions. To deal easily with the frequency-selectivity of the channel, we take a multicarrier approach without</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loss of optimality:</a:t>
                </a:r>
              </a:p>
              <a:p>
                <a:pPr>
                  <a:lnSpc>
                    <a:spcPct val="100000"/>
                  </a:lnSpc>
                  <a:spcBef>
                    <a:spcPts val="0"/>
                  </a:spcBef>
                </a:pPr>
                <a:r>
                  <a:rPr lang="en-US" altLang="zh-CN" sz="16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𝒚</m:t>
                        </m:r>
                      </m:e>
                      <m:sub>
                        <m:r>
                          <a:rPr lang="en-US" altLang="zh-CN" sz="1600" b="1" i="1">
                            <a:latin typeface="Cambria Math" panose="02040503050406030204" pitchFamily="18" charset="0"/>
                            <a:cs typeface="Times New Roman" panose="02020603050405020304" pitchFamily="18" charset="0"/>
                          </a:rPr>
                          <m:t>𝒌</m:t>
                        </m:r>
                      </m:sub>
                    </m:sSub>
                    <m:r>
                      <a:rPr lang="en-US" altLang="zh-CN" sz="1600">
                        <a:latin typeface="Cambria Math" panose="02040503050406030204" pitchFamily="18" charset="0"/>
                        <a:cs typeface="Times New Roman" panose="02020603050405020304" pitchFamily="18" charset="0"/>
                      </a:rPr>
                      <m:t>=</m:t>
                    </m:r>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𝑯</m:t>
                        </m:r>
                      </m:e>
                      <m:sub>
                        <m:r>
                          <a:rPr lang="en-US" altLang="zh-CN" sz="1600" b="1" i="1">
                            <a:latin typeface="Cambria Math" panose="02040503050406030204" pitchFamily="18" charset="0"/>
                            <a:cs typeface="Times New Roman" panose="02020603050405020304" pitchFamily="18" charset="0"/>
                          </a:rPr>
                          <m:t>𝒌</m:t>
                        </m:r>
                      </m:sub>
                    </m:sSub>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𝒔</m:t>
                        </m:r>
                      </m:e>
                      <m:sub>
                        <m:r>
                          <a:rPr lang="en-US" altLang="zh-CN" sz="1600" b="1" i="1">
                            <a:latin typeface="Cambria Math" panose="02040503050406030204" pitchFamily="18" charset="0"/>
                            <a:cs typeface="Times New Roman" panose="02020603050405020304" pitchFamily="18" charset="0"/>
                          </a:rPr>
                          <m:t>𝒌</m:t>
                        </m:r>
                      </m:sub>
                    </m:sSub>
                    <m:r>
                      <a:rPr lang="en-US" altLang="zh-CN" sz="1600" b="0" i="1" smtClean="0">
                        <a:latin typeface="Cambria Math" panose="02040503050406030204" pitchFamily="18" charset="0"/>
                        <a:cs typeface="Times New Roman" panose="02020603050405020304" pitchFamily="18" charset="0"/>
                      </a:rPr>
                      <m:t>+</m:t>
                    </m:r>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𝒏</m:t>
                        </m:r>
                      </m:e>
                      <m:sub>
                        <m:r>
                          <a:rPr lang="en-US" altLang="zh-CN" sz="1600" b="1" i="1">
                            <a:latin typeface="Cambria Math" panose="02040503050406030204" pitchFamily="18" charset="0"/>
                            <a:cs typeface="Times New Roman" panose="02020603050405020304" pitchFamily="18" charset="0"/>
                          </a:rPr>
                          <m:t>𝒌</m:t>
                        </m:r>
                      </m:sub>
                    </m:sSub>
                  </m:oMath>
                </a14:m>
                <a:endParaRPr lang="en-US" altLang="zh-CN" sz="1600" b="1"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sz="16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r>
                  <a:rPr lang="en-US" altLang="zh-CN" sz="1600" dirty="0">
                    <a:latin typeface="Times New Roman" panose="02020603050405020304" pitchFamily="18" charset="0"/>
                    <a:cs typeface="Times New Roman" panose="02020603050405020304" pitchFamily="18" charset="0"/>
                  </a:rPr>
                  <a:t>k: carrier index</a:t>
                </a:r>
              </a:p>
              <a:p>
                <a:pPr marL="342900" indent="-342900">
                  <a:lnSpc>
                    <a:spcPct val="100000"/>
                  </a:lnSpc>
                  <a:spcBef>
                    <a:spcPts val="0"/>
                  </a:spcBef>
                  <a:buAutoNum type="alphaLcPeriod"/>
                </a:pPr>
                <a:r>
                  <a:rPr lang="en-US" altLang="zh-CN" sz="1600" dirty="0">
                    <a:latin typeface="Times New Roman" panose="02020603050405020304" pitchFamily="18" charset="0"/>
                    <a:cs typeface="Times New Roman" panose="02020603050405020304" pitchFamily="18" charset="0"/>
                  </a:rPr>
                  <a:t>N: the number of carriers</a:t>
                </a:r>
              </a:p>
              <a:p>
                <a:pPr marL="342900" indent="-342900">
                  <a:lnSpc>
                    <a:spcPct val="100000"/>
                  </a:lnSpc>
                  <a:spcBef>
                    <a:spcPts val="0"/>
                  </a:spcBef>
                  <a:buAutoNum type="alphaLcPeriod"/>
                </a:pP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𝒔</m:t>
                        </m:r>
                      </m:e>
                      <m:sub>
                        <m:r>
                          <a:rPr lang="en-US" altLang="zh-CN" sz="1600" b="1" i="1">
                            <a:latin typeface="Cambria Math" panose="02040503050406030204" pitchFamily="18" charset="0"/>
                            <a:cs typeface="Times New Roman" panose="02020603050405020304" pitchFamily="18" charset="0"/>
                          </a:rPr>
                          <m:t>𝒌</m:t>
                        </m:r>
                      </m:sub>
                    </m:sSub>
                    <m:r>
                      <a:rPr lang="en-US" altLang="zh-CN" sz="1600" i="1">
                        <a:latin typeface="Cambria Math" panose="02040503050406030204" pitchFamily="18" charset="0"/>
                        <a:cs typeface="Times New Roman" panose="02020603050405020304" pitchFamily="18" charset="0"/>
                      </a:rPr>
                      <m:t> </m:t>
                    </m:r>
                    <m:r>
                      <a:rPr lang="en-US" altLang="zh-CN" sz="16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smtClean="0">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𝑇</m:t>
                            </m:r>
                          </m:sub>
                        </m:sSub>
                      </m:sup>
                    </m:sSup>
                  </m:oMath>
                </a14:m>
                <a:r>
                  <a:rPr lang="en-US" altLang="zh-CN" sz="1600" dirty="0">
                    <a:latin typeface="Times New Roman" panose="02020603050405020304" pitchFamily="18" charset="0"/>
                    <a:cs typeface="Times New Roman" panose="02020603050405020304" pitchFamily="18" charset="0"/>
                  </a:rPr>
                  <a:t>: transmitted vector</a:t>
                </a:r>
              </a:p>
              <a:p>
                <a:pPr marL="342900" indent="-342900">
                  <a:lnSpc>
                    <a:spcPct val="100000"/>
                  </a:lnSpc>
                  <a:spcBef>
                    <a:spcPts val="0"/>
                  </a:spcBef>
                  <a:buAutoNum type="alphaLcPeriod"/>
                </a:pP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𝑯</m:t>
                        </m:r>
                      </m:e>
                      <m:sub>
                        <m:r>
                          <a:rPr lang="en-US" altLang="zh-CN" sz="1600" b="1" i="1">
                            <a:latin typeface="Cambria Math" panose="02040503050406030204" pitchFamily="18" charset="0"/>
                            <a:cs typeface="Times New Roman" panose="02020603050405020304" pitchFamily="18" charset="0"/>
                          </a:rPr>
                          <m:t>𝒌</m:t>
                        </m:r>
                      </m:sub>
                    </m:sSub>
                  </m:oMath>
                </a14:m>
                <a:r>
                  <a:rPr lang="en-US" altLang="zh-CN" sz="1600" b="1" dirty="0">
                    <a:ea typeface="Cambria Math" panose="020405030504060302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sz="1600" i="1">
                                <a:latin typeface="Cambria Math" panose="02040503050406030204" pitchFamily="18" charset="0"/>
                              </a:rPr>
                            </m:ctrlPr>
                          </m:sSub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b="0" i="1" smtClean="0">
                                    <a:latin typeface="Cambria Math" panose="02040503050406030204" pitchFamily="18" charset="0"/>
                                  </a:rPr>
                                  <m:t>𝑅</m:t>
                                </m:r>
                              </m:sub>
                            </m:sSub>
                            <m:r>
                              <a:rPr lang="en-US" altLang="zh-CN" sz="160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rPr>
                              <m:t>𝑛</m:t>
                            </m:r>
                          </m:e>
                          <m:sub>
                            <m:r>
                              <a:rPr lang="en-US" altLang="zh-CN" sz="1600" i="1">
                                <a:latin typeface="Cambria Math" panose="02040503050406030204" pitchFamily="18" charset="0"/>
                              </a:rPr>
                              <m:t>𝑇</m:t>
                            </m:r>
                          </m:sub>
                        </m:sSub>
                      </m:sup>
                    </m:sSup>
                  </m:oMath>
                </a14:m>
                <a:r>
                  <a:rPr lang="en-US" altLang="zh-CN" sz="1600" dirty="0">
                    <a:latin typeface="Times New Roman" panose="02020603050405020304" pitchFamily="18" charset="0"/>
                    <a:cs typeface="Times New Roman" panose="02020603050405020304" pitchFamily="18" charset="0"/>
                  </a:rPr>
                  <a:t>: channel matrix</a:t>
                </a:r>
              </a:p>
              <a:p>
                <a:pPr marL="342900" indent="-342900">
                  <a:lnSpc>
                    <a:spcPct val="100000"/>
                  </a:lnSpc>
                  <a:spcBef>
                    <a:spcPts val="0"/>
                  </a:spcBef>
                  <a:buAutoNum type="alphaLcPeriod"/>
                </a:pP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𝒚</m:t>
                        </m:r>
                      </m:e>
                      <m:sub>
                        <m:r>
                          <a:rPr lang="en-US" altLang="zh-CN" sz="1600" b="1" i="1">
                            <a:latin typeface="Cambria Math" panose="02040503050406030204" pitchFamily="18" charset="0"/>
                            <a:cs typeface="Times New Roman" panose="02020603050405020304" pitchFamily="18" charset="0"/>
                          </a:rPr>
                          <m:t>𝒌</m:t>
                        </m:r>
                      </m:sub>
                    </m:sSub>
                  </m:oMath>
                </a14:m>
                <a:r>
                  <a:rPr lang="en-US" altLang="zh-CN" sz="1600" b="1" dirty="0">
                    <a:ea typeface="Cambria Math" panose="020405030504060302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𝑅</m:t>
                            </m:r>
                          </m:sub>
                        </m:sSub>
                      </m:sup>
                    </m:sSup>
                  </m:oMath>
                </a14:m>
                <a:r>
                  <a:rPr lang="en-US" altLang="zh-CN" sz="1600" dirty="0">
                    <a:latin typeface="Times New Roman" panose="02020603050405020304" pitchFamily="18" charset="0"/>
                    <a:cs typeface="Times New Roman" panose="02020603050405020304" pitchFamily="18" charset="0"/>
                  </a:rPr>
                  <a:t>: received signal vector</a:t>
                </a:r>
              </a:p>
              <a:p>
                <a:pPr marL="342900" indent="-342900">
                  <a:lnSpc>
                    <a:spcPct val="100000"/>
                  </a:lnSpc>
                  <a:spcBef>
                    <a:spcPts val="0"/>
                  </a:spcBef>
                  <a:buAutoNum type="alphaLcPeriod"/>
                </a:pPr>
                <a14:m>
                  <m:oMath xmlns:m="http://schemas.openxmlformats.org/officeDocument/2006/math">
                    <m:sSub>
                      <m:sSubPr>
                        <m:ctrlPr>
                          <a:rPr lang="en-US" altLang="zh-CN" sz="1600" b="1" i="1" smtClean="0">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𝒏</m:t>
                        </m:r>
                      </m:e>
                      <m:sub>
                        <m:r>
                          <a:rPr lang="en-US" altLang="zh-CN" sz="1600" b="1" i="1">
                            <a:latin typeface="Cambria Math" panose="02040503050406030204" pitchFamily="18" charset="0"/>
                            <a:cs typeface="Times New Roman" panose="02020603050405020304" pitchFamily="18" charset="0"/>
                          </a:rPr>
                          <m:t>𝒌</m:t>
                        </m:r>
                      </m:sub>
                    </m:sSub>
                  </m:oMath>
                </a14:m>
                <a:r>
                  <a:rPr lang="en-US" altLang="zh-CN" sz="1600" b="1" dirty="0">
                    <a:ea typeface="Cambria Math" panose="020405030504060302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𝑅</m:t>
                            </m:r>
                          </m:sub>
                        </m:sSub>
                      </m:sup>
                    </m:sSup>
                    <m:r>
                      <a:rPr lang="en-US" altLang="zh-CN" sz="1600" i="1" smtClean="0">
                        <a:latin typeface="Cambria Math" panose="02040503050406030204" pitchFamily="18" charset="0"/>
                        <a:ea typeface="Cambria Math" panose="02040503050406030204" pitchFamily="18" charset="0"/>
                      </a:rPr>
                      <m:t>∼</m:t>
                    </m:r>
                    <m:r>
                      <a:rPr lang="zh-CN" altLang="en-US" sz="1600" i="1" smtClean="0">
                        <a:latin typeface="Cambria Math" panose="02040503050406030204" pitchFamily="18" charset="0"/>
                        <a:ea typeface="Cambria Math" panose="02040503050406030204" pitchFamily="18" charset="0"/>
                      </a:rPr>
                      <m:t>𝒞𝒩</m:t>
                    </m:r>
                    <m:r>
                      <a:rPr lang="en-US" altLang="zh-CN" sz="1600" b="0" i="1" smtClean="0">
                        <a:latin typeface="Cambria Math" panose="02040503050406030204" pitchFamily="18" charset="0"/>
                        <a:ea typeface="Cambria Math" panose="02040503050406030204" pitchFamily="18" charset="0"/>
                      </a:rPr>
                      <m:t>(0,</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ℛ</m:t>
                        </m:r>
                      </m:e>
                      <m:sub>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𝑛</m:t>
                            </m:r>
                          </m:e>
                          <m:sub>
                            <m:r>
                              <a:rPr lang="en-US" altLang="zh-CN" sz="1600" i="1">
                                <a:latin typeface="Cambria Math" panose="02040503050406030204" pitchFamily="18" charset="0"/>
                                <a:cs typeface="Times New Roman" panose="02020603050405020304" pitchFamily="18" charset="0"/>
                              </a:rPr>
                              <m:t>𝑘</m:t>
                            </m:r>
                          </m:sub>
                        </m:sSub>
                      </m:sub>
                    </m:sSub>
                    <m:r>
                      <a:rPr lang="en-US" altLang="zh-CN" sz="1600" b="0" i="1" smtClean="0">
                        <a:latin typeface="Cambria Math" panose="02040503050406030204" pitchFamily="18" charset="0"/>
                        <a:ea typeface="Cambria Math" panose="02040503050406030204" pitchFamily="18" charset="0"/>
                      </a:rPr>
                      <m:t>)</m:t>
                    </m:r>
                  </m:oMath>
                </a14:m>
                <a:r>
                  <a:rPr lang="en-US" altLang="zh-CN" sz="1600" dirty="0">
                    <a:latin typeface="Times New Roman" panose="02020603050405020304" pitchFamily="18" charset="0"/>
                    <a:cs typeface="Times New Roman" panose="02020603050405020304" pitchFamily="18" charset="0"/>
                  </a:rPr>
                  <a:t>: zero-mean circularly symmetric complex Gaussian noise vector with arbitrary covariance matrix </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ℛ</m:t>
                        </m:r>
                      </m:e>
                      <m:sub>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𝑛</m:t>
                            </m:r>
                          </m:e>
                          <m:sub>
                            <m:r>
                              <a:rPr lang="en-US" altLang="zh-CN" sz="1600" i="1">
                                <a:latin typeface="Cambria Math" panose="02040503050406030204" pitchFamily="18" charset="0"/>
                                <a:cs typeface="Times New Roman" panose="02020603050405020304" pitchFamily="18" charset="0"/>
                              </a:rPr>
                              <m:t>𝑘</m:t>
                            </m:r>
                          </m:sub>
                        </m:sSub>
                      </m:sub>
                    </m:sSub>
                  </m:oMath>
                </a14:m>
                <a:endParaRPr lang="en-US" altLang="zh-CN" sz="1600"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sz="16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latin typeface="Times New Roman" panose="02020603050405020304" pitchFamily="18" charset="0"/>
                    <a:cs typeface="Times New Roman" panose="02020603050405020304" pitchFamily="18" charset="0"/>
                  </a:rPr>
                  <a:t>    The transmitted vector at the k-</a:t>
                </a:r>
                <a:r>
                  <a:rPr lang="en-US" altLang="zh-CN" sz="1600" dirty="0" err="1">
                    <a:latin typeface="Times New Roman" panose="02020603050405020304" pitchFamily="18" charset="0"/>
                    <a:cs typeface="Times New Roman" panose="02020603050405020304" pitchFamily="18" charset="0"/>
                  </a:rPr>
                  <a:t>th</a:t>
                </a:r>
                <a:r>
                  <a:rPr lang="en-US" altLang="zh-CN" sz="1600" dirty="0">
                    <a:latin typeface="Times New Roman" panose="02020603050405020304" pitchFamily="18" charset="0"/>
                    <a:cs typeface="Times New Roman" panose="02020603050405020304" pitchFamily="18" charset="0"/>
                  </a:rPr>
                  <a:t> carrier after linear precoding can be described:</a:t>
                </a:r>
              </a:p>
              <a:p>
                <a:pP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𝒔</m:t>
                          </m:r>
                        </m:e>
                        <m:sub>
                          <m:r>
                            <a:rPr lang="en-US" altLang="zh-CN" sz="1600" b="1" i="1">
                              <a:latin typeface="Cambria Math" panose="02040503050406030204" pitchFamily="18" charset="0"/>
                              <a:cs typeface="Times New Roman" panose="02020603050405020304" pitchFamily="18" charset="0"/>
                            </a:rPr>
                            <m:t>𝒌</m:t>
                          </m:r>
                        </m:sub>
                      </m:sSub>
                      <m:r>
                        <a:rPr lang="en-US" altLang="zh-CN" sz="1600">
                          <a:latin typeface="Cambria Math" panose="02040503050406030204" pitchFamily="18" charset="0"/>
                          <a:cs typeface="Times New Roman" panose="02020603050405020304" pitchFamily="18" charset="0"/>
                        </a:rPr>
                        <m:t>=</m:t>
                      </m:r>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𝑩</m:t>
                          </m:r>
                        </m:e>
                        <m:sub>
                          <m:r>
                            <a:rPr lang="en-US" altLang="zh-CN" sz="1600" b="1" i="1">
                              <a:latin typeface="Cambria Math" panose="02040503050406030204" pitchFamily="18" charset="0"/>
                              <a:cs typeface="Times New Roman" panose="02020603050405020304" pitchFamily="18" charset="0"/>
                            </a:rPr>
                            <m:t>𝒌</m:t>
                          </m:r>
                        </m:sub>
                      </m:sSub>
                      <m:sSub>
                        <m:sSubPr>
                          <m:ctrlPr>
                            <a:rPr lang="en-US" altLang="zh-CN" sz="1600" b="1" i="1" smtClean="0">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𝒙</m:t>
                          </m:r>
                        </m:e>
                        <m:sub>
                          <m:r>
                            <a:rPr lang="en-US" altLang="zh-CN" sz="1600" b="1" i="1">
                              <a:latin typeface="Cambria Math" panose="02040503050406030204" pitchFamily="18" charset="0"/>
                              <a:cs typeface="Times New Roman" panose="02020603050405020304" pitchFamily="18" charset="0"/>
                            </a:rPr>
                            <m:t>𝒌</m:t>
                          </m:r>
                        </m:sub>
                      </m:sSub>
                      <m:r>
                        <a:rPr lang="en-US" altLang="zh-CN" sz="1600" b="0" i="1" smtClean="0">
                          <a:latin typeface="Cambria Math" panose="02040503050406030204" pitchFamily="18" charset="0"/>
                          <a:cs typeface="Times New Roman" panose="02020603050405020304" pitchFamily="18" charset="0"/>
                        </a:rPr>
                        <m:t>=</m:t>
                      </m:r>
                      <m:nary>
                        <m:naryPr>
                          <m:chr m:val="∑"/>
                          <m:ctrlPr>
                            <a:rPr lang="en-US" altLang="zh-CN" sz="1600" b="0" i="1" smtClean="0">
                              <a:latin typeface="Cambria Math" panose="02040503050406030204" pitchFamily="18" charset="0"/>
                              <a:cs typeface="Times New Roman" panose="02020603050405020304" pitchFamily="18" charset="0"/>
                            </a:rPr>
                          </m:ctrlPr>
                        </m:naryPr>
                        <m:sub>
                          <m:r>
                            <m:rPr>
                              <m:brk m:alnAt="23"/>
                            </m:rPr>
                            <a:rPr lang="en-US" altLang="zh-CN" sz="1600" b="0" i="1" smtClean="0">
                              <a:latin typeface="Cambria Math" panose="02040503050406030204" pitchFamily="18" charset="0"/>
                              <a:cs typeface="Times New Roman" panose="02020603050405020304" pitchFamily="18" charset="0"/>
                            </a:rPr>
                            <m:t>𝑖</m:t>
                          </m:r>
                          <m:r>
                            <a:rPr lang="en-US" altLang="zh-CN" sz="1600" b="0" i="1" smtClean="0">
                              <a:latin typeface="Cambria Math" panose="02040503050406030204" pitchFamily="18" charset="0"/>
                              <a:cs typeface="Times New Roman" panose="02020603050405020304" pitchFamily="18" charset="0"/>
                            </a:rPr>
                            <m:t>=1</m:t>
                          </m:r>
                        </m:sub>
                        <m:sup>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𝐿</m:t>
                              </m:r>
                            </m:e>
                            <m:sub>
                              <m:r>
                                <m:rPr>
                                  <m:sty m:val="p"/>
                                </m:rPr>
                                <a:rPr lang="en-US" altLang="zh-CN" sz="1600" i="1">
                                  <a:latin typeface="Cambria Math" panose="02040503050406030204" pitchFamily="18" charset="0"/>
                                  <a:cs typeface="Times New Roman" panose="02020603050405020304" pitchFamily="18" charset="0"/>
                                </a:rPr>
                                <m:t>k</m:t>
                              </m:r>
                            </m:sub>
                          </m:sSub>
                        </m:sup>
                        <m:e>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𝑏</m:t>
                              </m:r>
                            </m:e>
                            <m:sub>
                              <m:r>
                                <a:rPr lang="en-US" altLang="zh-CN" sz="1600" b="0" i="1" smtClean="0">
                                  <a:latin typeface="Cambria Math" panose="02040503050406030204" pitchFamily="18" charset="0"/>
                                  <a:cs typeface="Times New Roman" panose="02020603050405020304" pitchFamily="18" charset="0"/>
                                </a:rPr>
                                <m:t>𝑘</m:t>
                              </m:r>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𝑖</m:t>
                              </m:r>
                            </m:sub>
                          </m:sSub>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𝑥</m:t>
                              </m:r>
                            </m:e>
                            <m:sub>
                              <m:r>
                                <a:rPr lang="en-US" altLang="zh-CN" sz="1600" b="0" i="1" smtClean="0">
                                  <a:latin typeface="Cambria Math" panose="02040503050406030204" pitchFamily="18" charset="0"/>
                                  <a:cs typeface="Times New Roman" panose="02020603050405020304" pitchFamily="18" charset="0"/>
                                </a:rPr>
                                <m:t>𝑖</m:t>
                              </m:r>
                            </m:sub>
                          </m:sSub>
                        </m:e>
                      </m:nary>
                    </m:oMath>
                  </m:oMathPara>
                </a14:m>
                <a:endParaRPr lang="en-US" altLang="zh-CN" sz="1600"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sz="1600"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𝒙</m:t>
                        </m:r>
                      </m:e>
                      <m:sub>
                        <m:r>
                          <a:rPr lang="en-US" altLang="zh-CN" sz="1600" b="1" i="1">
                            <a:latin typeface="Cambria Math" panose="02040503050406030204" pitchFamily="18" charset="0"/>
                            <a:cs typeface="Times New Roman" panose="02020603050405020304" pitchFamily="18" charset="0"/>
                          </a:rPr>
                          <m:t>𝒌</m:t>
                        </m:r>
                      </m:sub>
                    </m:sSub>
                  </m:oMath>
                </a14:m>
                <a:r>
                  <a:rPr lang="en-US" altLang="zh-CN" sz="1600" b="1" dirty="0">
                    <a:ea typeface="Cambria Math" panose="020405030504060302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𝐿</m:t>
                            </m:r>
                          </m:e>
                          <m:sub>
                            <m:r>
                              <a:rPr lang="en-US" altLang="zh-CN" sz="1600" b="0" i="1" smtClean="0">
                                <a:latin typeface="Cambria Math" panose="02040503050406030204" pitchFamily="18" charset="0"/>
                              </a:rPr>
                              <m:t>𝑘</m:t>
                            </m:r>
                          </m:sub>
                        </m:sSub>
                      </m:sup>
                    </m:sSup>
                  </m:oMath>
                </a14:m>
                <a:r>
                  <a:rPr lang="en-US" altLang="zh-CN" sz="1600" dirty="0">
                    <a:latin typeface="Times New Roman" panose="02020603050405020304" pitchFamily="18" charset="0"/>
                    <a:cs typeface="Times New Roman" panose="02020603050405020304" pitchFamily="18" charset="0"/>
                  </a:rPr>
                  <a:t>: zero-mean unit-energy uncorrelated transmitted symbols </a:t>
                </a:r>
                <a14:m>
                  <m:oMath xmlns:m="http://schemas.openxmlformats.org/officeDocument/2006/math">
                    <m:r>
                      <a:rPr lang="en-US" altLang="zh-CN" sz="1600" b="0" i="1" smtClean="0">
                        <a:latin typeface="Cambria Math" panose="02040503050406030204" pitchFamily="18" charset="0"/>
                        <a:cs typeface="Times New Roman" panose="02020603050405020304" pitchFamily="18" charset="0"/>
                      </a:rPr>
                      <m:t>𝐸</m:t>
                    </m:r>
                    <m:d>
                      <m:dPr>
                        <m:begChr m:val="["/>
                        <m:endChr m:val="]"/>
                        <m:ctrlPr>
                          <a:rPr lang="en-US" altLang="zh-CN" sz="1600" b="0" i="1" smtClean="0">
                            <a:latin typeface="Cambria Math" panose="02040503050406030204" pitchFamily="18" charset="0"/>
                            <a:cs typeface="Times New Roman" panose="02020603050405020304" pitchFamily="18" charset="0"/>
                          </a:rPr>
                        </m:ctrlPr>
                      </m:dPr>
                      <m:e>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𝒙</m:t>
                            </m:r>
                          </m:e>
                          <m:sub>
                            <m:r>
                              <a:rPr lang="en-US" altLang="zh-CN" sz="1600" b="1" i="1">
                                <a:latin typeface="Cambria Math" panose="02040503050406030204" pitchFamily="18" charset="0"/>
                                <a:cs typeface="Times New Roman" panose="02020603050405020304" pitchFamily="18" charset="0"/>
                              </a:rPr>
                              <m:t>𝒌</m:t>
                            </m:r>
                          </m:sub>
                        </m:sSub>
                        <m:sSubSup>
                          <m:sSubSupPr>
                            <m:ctrlPr>
                              <a:rPr lang="en-US" altLang="zh-CN" sz="1600" b="1" i="1" smtClean="0">
                                <a:latin typeface="Cambria Math" panose="02040503050406030204" pitchFamily="18" charset="0"/>
                                <a:cs typeface="Times New Roman" panose="02020603050405020304" pitchFamily="18" charset="0"/>
                              </a:rPr>
                            </m:ctrlPr>
                          </m:sSubSupPr>
                          <m:e>
                            <m:r>
                              <a:rPr lang="en-US" altLang="zh-CN" sz="1600" b="1" i="1" smtClean="0">
                                <a:latin typeface="Cambria Math" panose="02040503050406030204" pitchFamily="18" charset="0"/>
                                <a:cs typeface="Times New Roman" panose="02020603050405020304" pitchFamily="18" charset="0"/>
                              </a:rPr>
                              <m:t>𝒙</m:t>
                            </m:r>
                          </m:e>
                          <m:sub>
                            <m:r>
                              <a:rPr lang="en-US" altLang="zh-CN" sz="1600" b="1" i="1" smtClean="0">
                                <a:latin typeface="Cambria Math" panose="02040503050406030204" pitchFamily="18" charset="0"/>
                                <a:cs typeface="Times New Roman" panose="02020603050405020304" pitchFamily="18" charset="0"/>
                              </a:rPr>
                              <m:t>𝒌</m:t>
                            </m:r>
                          </m:sub>
                          <m:sup>
                            <m:r>
                              <a:rPr lang="en-US" altLang="zh-CN" sz="1600" b="1" i="1" smtClean="0">
                                <a:latin typeface="Cambria Math" panose="02040503050406030204" pitchFamily="18" charset="0"/>
                                <a:cs typeface="Times New Roman" panose="02020603050405020304" pitchFamily="18" charset="0"/>
                              </a:rPr>
                              <m:t>𝑯</m:t>
                            </m:r>
                          </m:sup>
                        </m:sSubSup>
                      </m:e>
                    </m:d>
                    <m:r>
                      <a:rPr lang="en-US" altLang="zh-CN" sz="1600" b="0" i="1" smtClean="0">
                        <a:latin typeface="Cambria Math" panose="02040503050406030204" pitchFamily="18" charset="0"/>
                        <a:cs typeface="Times New Roman" panose="02020603050405020304" pitchFamily="18" charset="0"/>
                      </a:rPr>
                      <m:t>=</m:t>
                    </m:r>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𝑰</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𝑘</m:t>
                            </m:r>
                          </m:sub>
                        </m:sSub>
                      </m:sub>
                    </m:sSub>
                    <m:r>
                      <a:rPr lang="en-US" altLang="zh-CN" sz="1600" b="0" i="1" smtClean="0">
                        <a:latin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𝑘</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𝐾</m:t>
                        </m:r>
                      </m:e>
                      <m:sub>
                        <m:r>
                          <a:rPr lang="en-US" altLang="zh-CN" sz="1600" i="1">
                            <a:latin typeface="Cambria Math" panose="02040503050406030204" pitchFamily="18" charset="0"/>
                          </a:rPr>
                          <m:t>𝑘</m:t>
                        </m:r>
                      </m:sub>
                    </m:sSub>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min</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𝑇</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b="0" i="1" smtClean="0">
                            <a:latin typeface="Cambria Math" panose="02040503050406030204" pitchFamily="18" charset="0"/>
                          </a:rPr>
                          <m:t>𝑅</m:t>
                        </m:r>
                      </m:sub>
                    </m:sSub>
                    <m:r>
                      <a:rPr lang="en-US" altLang="zh-CN" sz="1600" b="0" i="1" smtClean="0">
                        <a:latin typeface="Cambria Math" panose="02040503050406030204" pitchFamily="18" charset="0"/>
                      </a:rPr>
                      <m:t>)</m:t>
                    </m:r>
                  </m:oMath>
                </a14:m>
                <a:r>
                  <a:rPr lang="en-US" altLang="zh-CN" sz="1600" dirty="0">
                    <a:latin typeface="Times New Roman" panose="02020603050405020304" pitchFamily="18" charset="0"/>
                    <a:cs typeface="Times New Roman" panose="02020603050405020304" pitchFamily="18" charset="0"/>
                  </a:rPr>
                  <a:t>.</a:t>
                </a:r>
              </a:p>
              <a:p>
                <a:pPr marL="342900" indent="-342900">
                  <a:lnSpc>
                    <a:spcPct val="100000"/>
                  </a:lnSpc>
                  <a:spcBef>
                    <a:spcPts val="0"/>
                  </a:spcBef>
                  <a:buAutoNum type="alphaLcPeriod"/>
                </a:pP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𝑩</m:t>
                        </m:r>
                      </m:e>
                      <m:sub>
                        <m:r>
                          <a:rPr lang="en-US" altLang="zh-CN" sz="1600" b="1" i="1">
                            <a:latin typeface="Cambria Math" panose="02040503050406030204" pitchFamily="18" charset="0"/>
                            <a:cs typeface="Times New Roman" panose="02020603050405020304" pitchFamily="18" charset="0"/>
                          </a:rPr>
                          <m:t>𝒌</m:t>
                        </m:r>
                      </m:sub>
                    </m:sSub>
                  </m:oMath>
                </a14:m>
                <a:r>
                  <a:rPr lang="en-US" altLang="zh-CN" sz="1600" b="1" dirty="0">
                    <a:ea typeface="Cambria Math" panose="02040503050406030204" pitchFamily="18" charset="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sz="1600" i="1">
                                <a:latin typeface="Cambria Math" panose="02040503050406030204" pitchFamily="18" charset="0"/>
                              </a:rPr>
                            </m:ctrlPr>
                          </m:sSub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b="0" i="1" smtClean="0">
                                    <a:latin typeface="Cambria Math" panose="02040503050406030204" pitchFamily="18" charset="0"/>
                                  </a:rPr>
                                  <m:t>𝑇</m:t>
                                </m:r>
                              </m:sub>
                            </m:sSub>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𝐿</m:t>
                            </m:r>
                          </m:e>
                          <m:sub>
                            <m:r>
                              <a:rPr lang="en-US" altLang="zh-CN" sz="1600" b="0" i="1" smtClean="0">
                                <a:latin typeface="Cambria Math" panose="02040503050406030204" pitchFamily="18" charset="0"/>
                              </a:rPr>
                              <m:t>𝑘</m:t>
                            </m:r>
                          </m:sub>
                        </m:sSub>
                      </m:sup>
                    </m:sSup>
                  </m:oMath>
                </a14:m>
                <a:r>
                  <a:rPr lang="en-US" altLang="zh-CN" sz="1600" dirty="0">
                    <a:latin typeface="Times New Roman" panose="02020603050405020304" pitchFamily="18" charset="0"/>
                    <a:cs typeface="Times New Roman" panose="02020603050405020304" pitchFamily="18" charset="0"/>
                  </a:rPr>
                  <a:t>: transmit matrix</a:t>
                </a:r>
              </a:p>
              <a:p>
                <a:pPr marL="342900" indent="-342900">
                  <a:lnSpc>
                    <a:spcPct val="100000"/>
                  </a:lnSpc>
                  <a:spcBef>
                    <a:spcPts val="0"/>
                  </a:spcBef>
                  <a:buAutoNum type="alphaLcPeriod"/>
                </a:pP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𝒔</m:t>
                        </m:r>
                      </m:e>
                      <m:sub>
                        <m:r>
                          <a:rPr lang="en-US" altLang="zh-CN" sz="1600" b="1" i="1">
                            <a:latin typeface="Cambria Math" panose="02040503050406030204" pitchFamily="18" charset="0"/>
                            <a:cs typeface="Times New Roman" panose="02020603050405020304" pitchFamily="18" charset="0"/>
                          </a:rPr>
                          <m:t>𝒌</m:t>
                        </m:r>
                      </m:sub>
                    </m:sSub>
                    <m:r>
                      <a:rPr lang="en-US" altLang="zh-CN" sz="1600" i="1">
                        <a:latin typeface="Cambria Math" panose="02040503050406030204" pitchFamily="18" charset="0"/>
                        <a:cs typeface="Times New Roman" panose="02020603050405020304" pitchFamily="18" charset="0"/>
                      </a:rPr>
                      <m:t> </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𝑇</m:t>
                            </m:r>
                          </m:sub>
                        </m:sSub>
                      </m:sup>
                    </m:sSup>
                  </m:oMath>
                </a14:m>
                <a:r>
                  <a:rPr lang="en-US" altLang="zh-CN" sz="1600" dirty="0">
                    <a:latin typeface="Times New Roman" panose="02020603050405020304" pitchFamily="18" charset="0"/>
                    <a:cs typeface="Times New Roman" panose="02020603050405020304" pitchFamily="18" charset="0"/>
                  </a:rPr>
                  <a:t>: transmitted vector with constrain in average total transmit power </a:t>
                </a:r>
                <a14:m>
                  <m:oMath xmlns:m="http://schemas.openxmlformats.org/officeDocument/2006/math">
                    <m:nary>
                      <m:naryPr>
                        <m:chr m:val="∑"/>
                        <m:ctrlPr>
                          <a:rPr lang="en-US" altLang="zh-CN" sz="1600" i="1">
                            <a:latin typeface="Cambria Math" panose="02040503050406030204" pitchFamily="18" charset="0"/>
                            <a:cs typeface="Times New Roman" panose="02020603050405020304" pitchFamily="18" charset="0"/>
                          </a:rPr>
                        </m:ctrlPr>
                      </m:naryPr>
                      <m:sub>
                        <m:r>
                          <a:rPr lang="en-US" altLang="zh-CN" sz="1600" b="0" i="1" smtClean="0">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sub>
                      <m:sup>
                        <m:r>
                          <a:rPr lang="en-US" altLang="zh-CN" sz="1600" b="0" i="1" smtClean="0">
                            <a:latin typeface="Cambria Math" panose="02040503050406030204" pitchFamily="18" charset="0"/>
                            <a:cs typeface="Times New Roman" panose="02020603050405020304" pitchFamily="18" charset="0"/>
                          </a:rPr>
                          <m:t>𝑁</m:t>
                        </m:r>
                      </m:sup>
                      <m:e>
                        <m:r>
                          <a:rPr lang="en-US" altLang="zh-CN" sz="1600" i="1">
                            <a:latin typeface="Cambria Math" panose="02040503050406030204" pitchFamily="18" charset="0"/>
                            <a:cs typeface="Times New Roman" panose="02020603050405020304" pitchFamily="18" charset="0"/>
                          </a:rPr>
                          <m:t>𝐸</m:t>
                        </m:r>
                        <m:d>
                          <m:dPr>
                            <m:begChr m:val="["/>
                            <m:endChr m:val="]"/>
                            <m:ctrlPr>
                              <a:rPr lang="en-US" altLang="zh-CN" sz="1600" i="1">
                                <a:latin typeface="Cambria Math" panose="02040503050406030204" pitchFamily="18" charset="0"/>
                                <a:cs typeface="Times New Roman" panose="02020603050405020304" pitchFamily="18" charset="0"/>
                              </a:rPr>
                            </m:ctrlPr>
                          </m:dPr>
                          <m:e>
                            <m:sSup>
                              <m:sSupPr>
                                <m:ctrlPr>
                                  <a:rPr lang="en-US" altLang="zh-CN" sz="1600" i="1" smtClean="0">
                                    <a:latin typeface="Cambria Math" panose="02040503050406030204" pitchFamily="18" charset="0"/>
                                    <a:cs typeface="Times New Roman" panose="02020603050405020304" pitchFamily="18" charset="0"/>
                                  </a:rPr>
                                </m:ctrlPr>
                              </m:sSupPr>
                              <m:e>
                                <m:r>
                                  <a:rPr lang="en-US" altLang="zh-CN" sz="1600" b="0" i="1" smtClean="0">
                                    <a:latin typeface="Cambria Math" panose="02040503050406030204" pitchFamily="18" charset="0"/>
                                    <a:cs typeface="Times New Roman" panose="02020603050405020304" pitchFamily="18" charset="0"/>
                                  </a:rPr>
                                  <m:t>||</m:t>
                                </m:r>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𝑩</m:t>
                                    </m:r>
                                  </m:e>
                                  <m:sub>
                                    <m:r>
                                      <a:rPr lang="en-US" altLang="zh-CN" sz="1600" b="1" i="1">
                                        <a:latin typeface="Cambria Math" panose="02040503050406030204" pitchFamily="18" charset="0"/>
                                        <a:cs typeface="Times New Roman" panose="02020603050405020304" pitchFamily="18" charset="0"/>
                                      </a:rPr>
                                      <m:t>𝒌</m:t>
                                    </m:r>
                                  </m:sub>
                                </m:sSub>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𝒙</m:t>
                                    </m:r>
                                  </m:e>
                                  <m:sub>
                                    <m:r>
                                      <a:rPr lang="en-US" altLang="zh-CN" sz="1600" b="1" i="1">
                                        <a:latin typeface="Cambria Math" panose="02040503050406030204" pitchFamily="18" charset="0"/>
                                        <a:cs typeface="Times New Roman" panose="02020603050405020304" pitchFamily="18" charset="0"/>
                                      </a:rPr>
                                      <m:t>𝒌</m:t>
                                    </m:r>
                                  </m:sub>
                                </m:sSub>
                                <m:r>
                                  <a:rPr lang="en-US" altLang="zh-CN" sz="1600" b="0" i="1" smtClean="0">
                                    <a:latin typeface="Cambria Math" panose="02040503050406030204" pitchFamily="18" charset="0"/>
                                    <a:cs typeface="Times New Roman" panose="02020603050405020304" pitchFamily="18" charset="0"/>
                                  </a:rPr>
                                  <m:t>||</m:t>
                                </m:r>
                              </m:e>
                              <m:sup>
                                <m:r>
                                  <a:rPr lang="en-US" altLang="zh-CN" sz="1600" b="0" i="1" smtClean="0">
                                    <a:latin typeface="Cambria Math" panose="02040503050406030204" pitchFamily="18" charset="0"/>
                                    <a:cs typeface="Times New Roman" panose="02020603050405020304" pitchFamily="18" charset="0"/>
                                  </a:rPr>
                                  <m:t>2</m:t>
                                </m:r>
                              </m:sup>
                            </m:sSup>
                          </m:e>
                        </m:d>
                      </m:e>
                    </m:nary>
                    <m:r>
                      <a:rPr lang="en-US" altLang="zh-CN" sz="1600" b="0" i="1" smtClean="0">
                        <a:latin typeface="Cambria Math" panose="02040503050406030204" pitchFamily="18" charset="0"/>
                        <a:cs typeface="Times New Roman" panose="02020603050405020304" pitchFamily="18" charset="0"/>
                      </a:rPr>
                      <m:t>≤</m:t>
                    </m:r>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𝑃</m:t>
                        </m:r>
                      </m:e>
                      <m:sub>
                        <m:r>
                          <a:rPr lang="en-US" altLang="zh-CN" sz="1600" b="0" i="1" smtClean="0">
                            <a:latin typeface="Cambria Math" panose="02040503050406030204" pitchFamily="18" charset="0"/>
                            <a:cs typeface="Times New Roman" panose="02020603050405020304" pitchFamily="18" charset="0"/>
                          </a:rPr>
                          <m:t>𝑇</m:t>
                        </m:r>
                      </m:sub>
                    </m:sSub>
                  </m:oMath>
                </a14:m>
                <a:endParaRPr lang="en-US" altLang="zh-CN" sz="1600"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sz="1600"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sz="1600"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sz="1600"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zh-CN" altLang="en-US" dirty="0"/>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35692" y="972633"/>
                <a:ext cx="11520616" cy="5263069"/>
              </a:xfrm>
              <a:blipFill>
                <a:blip r:embed="rId2"/>
                <a:stretch>
                  <a:fillRect l="-1217" t="-695" b="-799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042A7EB-A44A-4E0D-94DD-8DFFDE7E44BA}"/>
              </a:ext>
            </a:extLst>
          </p:cNvPr>
          <p:cNvPicPr>
            <a:picLocks noChangeAspect="1"/>
          </p:cNvPicPr>
          <p:nvPr/>
        </p:nvPicPr>
        <p:blipFill>
          <a:blip r:embed="rId3"/>
          <a:stretch>
            <a:fillRect/>
          </a:stretch>
        </p:blipFill>
        <p:spPr>
          <a:xfrm>
            <a:off x="5062149" y="1569308"/>
            <a:ext cx="6222176" cy="1927655"/>
          </a:xfrm>
          <a:prstGeom prst="rect">
            <a:avLst/>
          </a:prstGeom>
        </p:spPr>
      </p:pic>
    </p:spTree>
    <p:extLst>
      <p:ext uri="{BB962C8B-B14F-4D97-AF65-F5344CB8AC3E}">
        <p14:creationId xmlns:p14="http://schemas.microsoft.com/office/powerpoint/2010/main" val="208680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11</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35694" y="836141"/>
                <a:ext cx="11292014" cy="5263069"/>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    The received vector at the k-</a:t>
                </a:r>
                <a:r>
                  <a:rPr lang="en-US" altLang="zh-CN" dirty="0" err="1">
                    <a:latin typeface="Times New Roman" panose="02020603050405020304" pitchFamily="18" charset="0"/>
                    <a:cs typeface="Times New Roman" panose="02020603050405020304" pitchFamily="18" charset="0"/>
                  </a:rPr>
                  <a:t>th</a:t>
                </a:r>
                <a:r>
                  <a:rPr lang="en-US" altLang="zh-CN" dirty="0">
                    <a:latin typeface="Times New Roman" panose="02020603050405020304" pitchFamily="18" charset="0"/>
                    <a:cs typeface="Times New Roman" panose="02020603050405020304" pitchFamily="18" charset="0"/>
                  </a:rPr>
                  <a:t> carrier after the equalizer is:</a:t>
                </a:r>
              </a:p>
              <a:p>
                <a:pPr algn="ctr">
                  <a:lnSpc>
                    <a:spcPct val="100000"/>
                  </a:lnSpc>
                  <a:spcBef>
                    <a:spcPts val="0"/>
                  </a:spcBef>
                </a:pPr>
                <a14:m>
                  <m:oMathPara xmlns:m="http://schemas.openxmlformats.org/officeDocument/2006/math">
                    <m:oMathParaPr>
                      <m:jc m:val="centerGroup"/>
                    </m:oMathParaPr>
                    <m:oMath xmlns:m="http://schemas.openxmlformats.org/officeDocument/2006/math">
                      <m:acc>
                        <m:accPr>
                          <m:chr m:val="̂"/>
                          <m:ctrlPr>
                            <a:rPr lang="en-US" altLang="zh-CN" sz="1600" b="1" i="1">
                              <a:latin typeface="Cambria Math" panose="02040503050406030204" pitchFamily="18" charset="0"/>
                              <a:cs typeface="Times New Roman" panose="02020603050405020304" pitchFamily="18" charset="0"/>
                            </a:rPr>
                          </m:ctrlPr>
                        </m:accPr>
                        <m:e>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𝒙</m:t>
                              </m:r>
                            </m:e>
                            <m:sub>
                              <m:r>
                                <a:rPr lang="en-US" altLang="zh-CN" sz="1600" b="1" i="1">
                                  <a:latin typeface="Cambria Math" panose="02040503050406030204" pitchFamily="18" charset="0"/>
                                  <a:cs typeface="Times New Roman" panose="02020603050405020304" pitchFamily="18" charset="0"/>
                                </a:rPr>
                                <m:t>𝒌</m:t>
                              </m:r>
                            </m:sub>
                          </m:sSub>
                        </m:e>
                      </m:acc>
                      <m:r>
                        <a:rPr lang="en-US" altLang="zh-CN" sz="1600">
                          <a:latin typeface="Cambria Math" panose="02040503050406030204" pitchFamily="18" charset="0"/>
                          <a:cs typeface="Times New Roman" panose="02020603050405020304" pitchFamily="18" charset="0"/>
                        </a:rPr>
                        <m:t>=</m:t>
                      </m:r>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smtClean="0">
                              <a:latin typeface="Cambria Math" panose="02040503050406030204" pitchFamily="18" charset="0"/>
                              <a:cs typeface="Times New Roman" panose="02020603050405020304" pitchFamily="18" charset="0"/>
                            </a:rPr>
                            <m:t>𝑨</m:t>
                          </m:r>
                        </m:e>
                        <m:sub>
                          <m:r>
                            <a:rPr lang="en-US" altLang="zh-CN" sz="1600" b="1" i="1">
                              <a:latin typeface="Cambria Math" panose="02040503050406030204" pitchFamily="18" charset="0"/>
                              <a:cs typeface="Times New Roman" panose="02020603050405020304" pitchFamily="18" charset="0"/>
                            </a:rPr>
                            <m:t>𝒌</m:t>
                          </m:r>
                        </m:sub>
                        <m:sup>
                          <m:r>
                            <a:rPr lang="en-US" altLang="zh-CN" sz="1600" b="1" i="1">
                              <a:latin typeface="Cambria Math" panose="02040503050406030204" pitchFamily="18" charset="0"/>
                              <a:cs typeface="Times New Roman" panose="02020603050405020304" pitchFamily="18" charset="0"/>
                            </a:rPr>
                            <m:t>𝑯</m:t>
                          </m:r>
                        </m:sup>
                      </m:sSubSup>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𝒚</m:t>
                          </m:r>
                        </m:e>
                        <m:sub>
                          <m:r>
                            <a:rPr lang="en-US" altLang="zh-CN" sz="1600" b="1" i="1">
                              <a:latin typeface="Cambria Math" panose="02040503050406030204" pitchFamily="18" charset="0"/>
                              <a:cs typeface="Times New Roman" panose="02020603050405020304" pitchFamily="18" charset="0"/>
                            </a:rPr>
                            <m:t>𝒌</m:t>
                          </m:r>
                        </m:sub>
                      </m:sSub>
                    </m:oMath>
                  </m:oMathPara>
                </a14:m>
                <a:endParaRPr lang="en-US" altLang="zh-CN" sz="1600" b="1"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14:m>
                  <m:oMath xmlns:m="http://schemas.openxmlformats.org/officeDocument/2006/math">
                    <m:sSubSup>
                      <m:sSubSupPr>
                        <m:ctrlPr>
                          <a:rPr lang="en-US" altLang="zh-CN" sz="1600" b="1" i="1">
                            <a:latin typeface="Cambria Math" panose="02040503050406030204" pitchFamily="18" charset="0"/>
                            <a:cs typeface="Times New Roman" panose="02020603050405020304" pitchFamily="18" charset="0"/>
                          </a:rPr>
                        </m:ctrlPr>
                      </m:sSubSupPr>
                      <m:e>
                        <m:r>
                          <a:rPr lang="en-US" altLang="zh-CN" sz="1600" b="1" i="1">
                            <a:latin typeface="Cambria Math" panose="02040503050406030204" pitchFamily="18" charset="0"/>
                            <a:cs typeface="Times New Roman" panose="02020603050405020304" pitchFamily="18" charset="0"/>
                          </a:rPr>
                          <m:t>𝑨</m:t>
                        </m:r>
                      </m:e>
                      <m:sub>
                        <m:r>
                          <a:rPr lang="en-US" altLang="zh-CN" sz="1600" b="1" i="1">
                            <a:latin typeface="Cambria Math" panose="02040503050406030204" pitchFamily="18" charset="0"/>
                            <a:cs typeface="Times New Roman" panose="02020603050405020304" pitchFamily="18" charset="0"/>
                          </a:rPr>
                          <m:t>𝒌</m:t>
                        </m:r>
                      </m:sub>
                      <m:sup>
                        <m:r>
                          <a:rPr lang="en-US" altLang="zh-CN" sz="1600" b="1" i="1">
                            <a:latin typeface="Cambria Math" panose="02040503050406030204" pitchFamily="18" charset="0"/>
                            <a:cs typeface="Times New Roman" panose="02020603050405020304" pitchFamily="18" charset="0"/>
                          </a:rPr>
                          <m:t>𝑯</m:t>
                        </m:r>
                      </m:sup>
                    </m:sSubSup>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sz="1600" i="1">
                                <a:latin typeface="Cambria Math" panose="02040503050406030204" pitchFamily="18" charset="0"/>
                              </a:rPr>
                            </m:ctrlPr>
                          </m:sSub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𝐿</m:t>
                                </m:r>
                              </m:e>
                              <m:sub>
                                <m:r>
                                  <a:rPr lang="en-US" altLang="zh-CN" sz="1600" b="0" i="1" smtClean="0">
                                    <a:latin typeface="Cambria Math" panose="02040503050406030204" pitchFamily="18" charset="0"/>
                                  </a:rPr>
                                  <m:t>𝑘</m:t>
                                </m:r>
                              </m:sub>
                            </m:sSub>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rPr>
                              <m:t>𝑛</m:t>
                            </m:r>
                          </m:e>
                          <m:sub>
                            <m:r>
                              <a:rPr lang="en-US" altLang="zh-CN" sz="1600" b="0" i="1" smtClean="0">
                                <a:latin typeface="Cambria Math" panose="02040503050406030204" pitchFamily="18" charset="0"/>
                              </a:rPr>
                              <m:t>𝑅</m:t>
                            </m:r>
                          </m:sub>
                        </m:sSub>
                      </m:sup>
                    </m:sSup>
                  </m:oMath>
                </a14:m>
                <a:r>
                  <a:rPr lang="en-US" altLang="zh-CN" sz="1600" dirty="0">
                    <a:latin typeface="Times New Roman" panose="02020603050405020304" pitchFamily="18" charset="0"/>
                    <a:cs typeface="Times New Roman" panose="02020603050405020304" pitchFamily="18" charset="0"/>
                  </a:rPr>
                  <a:t>: receive matrix</a:t>
                </a:r>
              </a:p>
              <a:p>
                <a:pPr marL="342900" indent="-342900">
                  <a:lnSpc>
                    <a:spcPct val="100000"/>
                  </a:lnSpc>
                  <a:spcBef>
                    <a:spcPts val="0"/>
                  </a:spcBef>
                  <a:buAutoNum type="alphaLcPeriod"/>
                </a:pPr>
                <a14:m>
                  <m:oMath xmlns:m="http://schemas.openxmlformats.org/officeDocument/2006/math">
                    <m:acc>
                      <m:accPr>
                        <m:chr m:val="̂"/>
                        <m:ctrlPr>
                          <a:rPr lang="en-US" altLang="zh-CN" sz="1600" b="1" i="1">
                            <a:latin typeface="Cambria Math" panose="02040503050406030204" pitchFamily="18" charset="0"/>
                            <a:cs typeface="Times New Roman" panose="02020603050405020304" pitchFamily="18" charset="0"/>
                          </a:rPr>
                        </m:ctrlPr>
                      </m:accPr>
                      <m:e>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𝒙</m:t>
                            </m:r>
                          </m:e>
                          <m:sub>
                            <m:r>
                              <a:rPr lang="en-US" altLang="zh-CN" sz="1600" b="1" i="1">
                                <a:latin typeface="Cambria Math" panose="02040503050406030204" pitchFamily="18" charset="0"/>
                                <a:cs typeface="Times New Roman" panose="02020603050405020304" pitchFamily="18" charset="0"/>
                              </a:rPr>
                              <m:t>𝒌</m:t>
                            </m:r>
                          </m:sub>
                        </m:sSub>
                      </m:e>
                    </m:acc>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𝐿</m:t>
                            </m:r>
                          </m:e>
                          <m:sub>
                            <m:r>
                              <a:rPr lang="en-US" altLang="zh-CN" sz="1600" b="0" i="1" smtClean="0">
                                <a:latin typeface="Cambria Math" panose="02040503050406030204" pitchFamily="18" charset="0"/>
                              </a:rPr>
                              <m:t>𝑘</m:t>
                            </m:r>
                          </m:sub>
                        </m:sSub>
                      </m:sup>
                    </m:sSup>
                  </m:oMath>
                </a14:m>
                <a:r>
                  <a:rPr lang="en-US" altLang="zh-CN" sz="1600" dirty="0">
                    <a:latin typeface="Times New Roman" panose="02020603050405020304" pitchFamily="18" charset="0"/>
                    <a:cs typeface="Times New Roman" panose="02020603050405020304" pitchFamily="18" charset="0"/>
                  </a:rPr>
                  <a:t>: the estimation of</a:t>
                </a:r>
                <a:r>
                  <a:rPr lang="en-US" altLang="zh-CN" sz="1600" b="1" dirty="0">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𝒙</m:t>
                        </m:r>
                      </m:e>
                      <m:sub>
                        <m:r>
                          <a:rPr lang="en-US" altLang="zh-CN" sz="1600" b="1" i="1">
                            <a:latin typeface="Cambria Math" panose="02040503050406030204" pitchFamily="18" charset="0"/>
                            <a:cs typeface="Times New Roman" panose="02020603050405020304" pitchFamily="18" charset="0"/>
                          </a:rPr>
                          <m:t>𝒌</m:t>
                        </m:r>
                      </m:sub>
                    </m:sSub>
                  </m:oMath>
                </a14:m>
                <a:endParaRPr lang="en-US" altLang="zh-CN" sz="1600"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sz="16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latin typeface="Times New Roman" panose="02020603050405020304" pitchFamily="18" charset="0"/>
                    <a:cs typeface="Times New Roman" panose="02020603050405020304" pitchFamily="18" charset="0"/>
                  </a:rPr>
                  <a:t>     Notice that:</a:t>
                </a:r>
              </a:p>
              <a:p>
                <a:pPr>
                  <a:lnSpc>
                    <a:spcPct val="100000"/>
                  </a:lnSpc>
                  <a:spcBef>
                    <a:spcPts val="0"/>
                  </a:spcBef>
                </a:pPr>
                <a:r>
                  <a:rPr lang="en-US" altLang="zh-CN" sz="1600" dirty="0">
                    <a:latin typeface="Times New Roman" panose="02020603050405020304" pitchFamily="18" charset="0"/>
                    <a:cs typeface="Times New Roman" panose="02020603050405020304" pitchFamily="18" charset="0"/>
                  </a:rPr>
                  <a:t>1. each column of </a:t>
                </a: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𝑩</m:t>
                        </m:r>
                      </m:e>
                      <m:sub>
                        <m:r>
                          <a:rPr lang="en-US" altLang="zh-CN" sz="1600" b="1" i="1">
                            <a:latin typeface="Cambria Math" panose="02040503050406030204" pitchFamily="18" charset="0"/>
                            <a:cs typeface="Times New Roman" panose="02020603050405020304" pitchFamily="18" charset="0"/>
                          </a:rPr>
                          <m:t>𝒌</m:t>
                        </m:r>
                      </m:sub>
                    </m:sSub>
                    <m:r>
                      <a:rPr lang="en-US" altLang="zh-CN" sz="1600" b="1" i="1">
                        <a:latin typeface="Cambria Math" panose="02040503050406030204" pitchFamily="18" charset="0"/>
                        <a:cs typeface="Times New Roman" panose="02020603050405020304" pitchFamily="18" charset="0"/>
                      </a:rPr>
                      <m:t> </m:t>
                    </m:r>
                  </m:oMath>
                </a14:m>
                <a:r>
                  <a:rPr lang="en-US" altLang="zh-CN" sz="16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𝒃</m:t>
                        </m:r>
                      </m:e>
                      <m:sub>
                        <m:r>
                          <a:rPr lang="en-US" altLang="zh-CN" sz="1600" b="1" i="1">
                            <a:latin typeface="Cambria Math" panose="02040503050406030204" pitchFamily="18" charset="0"/>
                            <a:cs typeface="Times New Roman" panose="02020603050405020304" pitchFamily="18" charset="0"/>
                          </a:rPr>
                          <m:t>𝒌</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𝒊</m:t>
                        </m:r>
                      </m:sub>
                    </m:sSub>
                  </m:oMath>
                </a14:m>
                <a:r>
                  <a:rPr lang="en-US" altLang="zh-CN" sz="1600" dirty="0">
                    <a:latin typeface="Times New Roman" panose="02020603050405020304" pitchFamily="18" charset="0"/>
                    <a:cs typeface="Times New Roman" panose="02020603050405020304" pitchFamily="18" charset="0"/>
                  </a:rPr>
                  <a:t>) gives a different beam vector corresponding to each transmitted symbol.</a:t>
                </a:r>
              </a:p>
              <a:p>
                <a:pPr>
                  <a:lnSpc>
                    <a:spcPct val="100000"/>
                  </a:lnSpc>
                  <a:spcBef>
                    <a:spcPts val="0"/>
                  </a:spcBef>
                </a:pPr>
                <a:r>
                  <a:rPr lang="en-US" altLang="zh-CN" sz="1600" dirty="0">
                    <a:latin typeface="Times New Roman" panose="02020603050405020304" pitchFamily="18" charset="0"/>
                    <a:cs typeface="Times New Roman" panose="02020603050405020304" pitchFamily="18" charset="0"/>
                  </a:rPr>
                  <a:t>2. each column of </a:t>
                </a: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smtClean="0">
                            <a:latin typeface="Cambria Math" panose="02040503050406030204" pitchFamily="18" charset="0"/>
                            <a:cs typeface="Times New Roman" panose="02020603050405020304" pitchFamily="18" charset="0"/>
                          </a:rPr>
                          <m:t>𝑨</m:t>
                        </m:r>
                      </m:e>
                      <m:sub>
                        <m:r>
                          <a:rPr lang="en-US" altLang="zh-CN" sz="1600" b="1" i="1">
                            <a:latin typeface="Cambria Math" panose="02040503050406030204" pitchFamily="18" charset="0"/>
                            <a:cs typeface="Times New Roman" panose="02020603050405020304" pitchFamily="18" charset="0"/>
                          </a:rPr>
                          <m:t>𝒌</m:t>
                        </m:r>
                      </m:sub>
                    </m:sSub>
                    <m:r>
                      <a:rPr lang="en-US" altLang="zh-CN" sz="1600" b="1" i="1">
                        <a:latin typeface="Cambria Math" panose="02040503050406030204" pitchFamily="18" charset="0"/>
                        <a:cs typeface="Times New Roman" panose="02020603050405020304" pitchFamily="18" charset="0"/>
                      </a:rPr>
                      <m:t> </m:t>
                    </m:r>
                  </m:oMath>
                </a14:m>
                <a:r>
                  <a:rPr lang="en-US" altLang="zh-CN" sz="16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600" b="1" i="1">
                            <a:latin typeface="Cambria Math" panose="02040503050406030204" pitchFamily="18" charset="0"/>
                            <a:cs typeface="Times New Roman" panose="02020603050405020304" pitchFamily="18" charset="0"/>
                          </a:rPr>
                        </m:ctrlPr>
                      </m:sSubPr>
                      <m:e>
                        <m:r>
                          <a:rPr lang="en-US" altLang="zh-CN" sz="1600" b="1" i="1">
                            <a:latin typeface="Cambria Math" panose="02040503050406030204" pitchFamily="18" charset="0"/>
                            <a:cs typeface="Times New Roman" panose="02020603050405020304" pitchFamily="18" charset="0"/>
                          </a:rPr>
                          <m:t>𝒂</m:t>
                        </m:r>
                      </m:e>
                      <m:sub>
                        <m:r>
                          <a:rPr lang="en-US" altLang="zh-CN" sz="1600" b="1" i="1">
                            <a:latin typeface="Cambria Math" panose="02040503050406030204" pitchFamily="18" charset="0"/>
                            <a:cs typeface="Times New Roman" panose="02020603050405020304" pitchFamily="18" charset="0"/>
                          </a:rPr>
                          <m:t>𝒌</m:t>
                        </m:r>
                        <m:r>
                          <a:rPr lang="en-US" altLang="zh-CN" sz="1600" b="1" i="1">
                            <a:latin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cs typeface="Times New Roman" panose="02020603050405020304" pitchFamily="18" charset="0"/>
                          </a:rPr>
                          <m:t>𝒊</m:t>
                        </m:r>
                      </m:sub>
                    </m:sSub>
                  </m:oMath>
                </a14:m>
                <a:r>
                  <a:rPr lang="en-US" altLang="zh-CN" sz="1600" dirty="0">
                    <a:latin typeface="Times New Roman" panose="02020603050405020304" pitchFamily="18" charset="0"/>
                    <a:cs typeface="Times New Roman" panose="02020603050405020304" pitchFamily="18" charset="0"/>
                  </a:rPr>
                  <a:t>) can be interpreted as a beam vector adapted to each spatial channel </a:t>
                </a:r>
                <a:r>
                  <a:rPr lang="en-US" altLang="zh-CN" sz="1600" dirty="0" err="1">
                    <a:latin typeface="Times New Roman" panose="02020603050405020304" pitchFamily="18" charset="0"/>
                    <a:cs typeface="Times New Roman" panose="02020603050405020304" pitchFamily="18" charset="0"/>
                  </a:rPr>
                  <a:t>substream</a:t>
                </a:r>
                <a:r>
                  <a:rPr lang="en-US" altLang="zh-CN" sz="1600" dirty="0">
                    <a:latin typeface="Times New Roman" panose="02020603050405020304" pitchFamily="18" charset="0"/>
                    <a:cs typeface="Times New Roman" panose="02020603050405020304" pitchFamily="18" charset="0"/>
                  </a:rPr>
                  <a:t> at carrier.</a:t>
                </a:r>
              </a:p>
              <a:p>
                <a:pPr>
                  <a:lnSpc>
                    <a:spcPct val="100000"/>
                  </a:lnSpc>
                  <a:spcBef>
                    <a:spcPts val="0"/>
                  </a:spcBef>
                </a:pPr>
                <a:r>
                  <a:rPr lang="en-US" altLang="zh-CN" sz="1600" dirty="0">
                    <a:latin typeface="Times New Roman" panose="02020603050405020304" pitchFamily="18" charset="0"/>
                    <a:cs typeface="Times New Roman" panose="02020603050405020304" pitchFamily="18" charset="0"/>
                  </a:rPr>
                  <a:t>3. only an independent processing at each carrier has been considered, and we call it the carrier-noncooperative approach, the figure is given below:</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zh-CN" altLang="en-US" dirty="0"/>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35694" y="836141"/>
                <a:ext cx="11292014" cy="5263069"/>
              </a:xfrm>
              <a:blipFill>
                <a:blip r:embed="rId2"/>
                <a:stretch>
                  <a:fillRect l="-1080" t="-579"/>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Carrier-noncooperative approach</a:t>
            </a:r>
          </a:p>
        </p:txBody>
      </p:sp>
      <p:pic>
        <p:nvPicPr>
          <p:cNvPr id="10" name="图片 9">
            <a:extLst>
              <a:ext uri="{FF2B5EF4-FFF2-40B4-BE49-F238E27FC236}">
                <a16:creationId xmlns:a16="http://schemas.microsoft.com/office/drawing/2014/main" id="{31D0E359-DCBA-4634-8845-AD274863F0AB}"/>
              </a:ext>
            </a:extLst>
          </p:cNvPr>
          <p:cNvPicPr>
            <a:picLocks noChangeAspect="1"/>
          </p:cNvPicPr>
          <p:nvPr/>
        </p:nvPicPr>
        <p:blipFill>
          <a:blip r:embed="rId3"/>
          <a:stretch>
            <a:fillRect/>
          </a:stretch>
        </p:blipFill>
        <p:spPr>
          <a:xfrm>
            <a:off x="2922411" y="3605556"/>
            <a:ext cx="5459645" cy="2223346"/>
          </a:xfrm>
          <a:prstGeom prst="rect">
            <a:avLst/>
          </a:prstGeom>
        </p:spPr>
      </p:pic>
      <p:sp>
        <p:nvSpPr>
          <p:cNvPr id="12" name="矩形 11">
            <a:extLst>
              <a:ext uri="{FF2B5EF4-FFF2-40B4-BE49-F238E27FC236}">
                <a16:creationId xmlns:a16="http://schemas.microsoft.com/office/drawing/2014/main" id="{163BD5F5-906E-445F-8282-8F38FF87F0F7}"/>
              </a:ext>
            </a:extLst>
          </p:cNvPr>
          <p:cNvSpPr/>
          <p:nvPr/>
        </p:nvSpPr>
        <p:spPr>
          <a:xfrm>
            <a:off x="1346887" y="5817675"/>
            <a:ext cx="8711512" cy="338554"/>
          </a:xfrm>
          <a:prstGeom prst="rect">
            <a:avLst/>
          </a:prstGeom>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independent processing at each carrier: carrier-noncooperative approach</a:t>
            </a:r>
            <a:endParaRPr lang="zh-CN" altLang="en-US" sz="1600" dirty="0"/>
          </a:p>
        </p:txBody>
      </p:sp>
    </p:spTree>
    <p:extLst>
      <p:ext uri="{BB962C8B-B14F-4D97-AF65-F5344CB8AC3E}">
        <p14:creationId xmlns:p14="http://schemas.microsoft.com/office/powerpoint/2010/main" val="218121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12</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613718" y="836141"/>
                <a:ext cx="10676239" cy="5263069"/>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    The model can be generalized by allowing cooperation among carriers, The signal model is obtained by stacking the vectors corresponding to all carriers:</a:t>
                </a:r>
              </a:p>
              <a:p>
                <a:pPr>
                  <a:lnSpc>
                    <a:spcPct val="100000"/>
                  </a:lnSpc>
                  <a:spcBef>
                    <a:spcPts val="0"/>
                  </a:spcBef>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𝒙</m:t>
                          </m:r>
                        </m:e>
                        <m:sup>
                          <m:r>
                            <a:rPr lang="en-US" altLang="zh-CN" b="1" i="1" smtClean="0">
                              <a:latin typeface="Cambria Math" panose="02040503050406030204" pitchFamily="18" charset="0"/>
                              <a:cs typeface="Times New Roman" panose="02020603050405020304" pitchFamily="18" charset="0"/>
                            </a:rPr>
                            <m:t>𝑻</m:t>
                          </m:r>
                        </m:sup>
                      </m:sSup>
                      <m:r>
                        <a:rPr lang="en-US" altLang="zh-CN">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smtClean="0">
                              <a:latin typeface="Cambria Math" panose="02040503050406030204" pitchFamily="18" charset="0"/>
                              <a:cs typeface="Times New Roman" panose="02020603050405020304" pitchFamily="18" charset="0"/>
                            </a:rPr>
                            <m:t>𝒙</m:t>
                          </m:r>
                        </m:e>
                        <m:sub>
                          <m:r>
                            <a:rPr lang="en-US" altLang="zh-CN" b="1" i="1" smtClean="0">
                              <a:latin typeface="Cambria Math" panose="02040503050406030204" pitchFamily="18" charset="0"/>
                              <a:cs typeface="Times New Roman" panose="02020603050405020304" pitchFamily="18" charset="0"/>
                            </a:rPr>
                            <m:t>𝟏</m:t>
                          </m:r>
                        </m:sub>
                        <m:sup>
                          <m:r>
                            <a:rPr lang="en-US" altLang="zh-CN" b="1" i="1" smtClean="0">
                              <a:latin typeface="Cambria Math" panose="02040503050406030204" pitchFamily="18" charset="0"/>
                              <a:cs typeface="Times New Roman" panose="02020603050405020304" pitchFamily="18" charset="0"/>
                            </a:rPr>
                            <m:t>𝑻</m:t>
                          </m:r>
                        </m:sup>
                      </m:sSubSup>
                      <m:r>
                        <a:rPr lang="en-US" altLang="zh-CN" b="0" i="0" smtClean="0">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𝒙</m:t>
                          </m:r>
                        </m:e>
                        <m:sub>
                          <m:r>
                            <a:rPr lang="en-US" altLang="zh-CN" b="1" i="1" smtClean="0">
                              <a:latin typeface="Cambria Math" panose="02040503050406030204" pitchFamily="18" charset="0"/>
                              <a:cs typeface="Times New Roman" panose="02020603050405020304" pitchFamily="18" charset="0"/>
                            </a:rPr>
                            <m:t>𝟐</m:t>
                          </m:r>
                        </m:sub>
                        <m:sup>
                          <m:r>
                            <a:rPr lang="en-US" altLang="zh-CN" b="1" i="1">
                              <a:latin typeface="Cambria Math" panose="02040503050406030204" pitchFamily="18" charset="0"/>
                              <a:cs typeface="Times New Roman" panose="02020603050405020304" pitchFamily="18" charset="0"/>
                            </a:rPr>
                            <m:t>𝑻</m:t>
                          </m:r>
                        </m:sup>
                      </m:sSubSup>
                      <m:r>
                        <a:rPr lang="en-US" altLang="zh-CN" b="1" i="1" smtClean="0">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𝒙</m:t>
                          </m:r>
                        </m:e>
                        <m:sub>
                          <m:r>
                            <a:rPr lang="en-US" altLang="zh-CN" b="1" i="1" smtClean="0">
                              <a:latin typeface="Cambria Math" panose="02040503050406030204" pitchFamily="18" charset="0"/>
                              <a:cs typeface="Times New Roman" panose="02020603050405020304" pitchFamily="18" charset="0"/>
                            </a:rPr>
                            <m:t>𝑵</m:t>
                          </m:r>
                        </m:sub>
                        <m:sup>
                          <m:r>
                            <a:rPr lang="en-US" altLang="zh-CN" b="1" i="1">
                              <a:latin typeface="Cambria Math" panose="02040503050406030204" pitchFamily="18" charset="0"/>
                              <a:cs typeface="Times New Roman" panose="02020603050405020304" pitchFamily="18" charset="0"/>
                            </a:rPr>
                            <m:t>𝑻</m:t>
                          </m:r>
                        </m:sup>
                      </m:sSubSup>
                      <m:r>
                        <a:rPr lang="en-US" altLang="zh-CN" b="1" i="1" smtClean="0">
                          <a:latin typeface="Cambria Math" panose="02040503050406030204" pitchFamily="18" charset="0"/>
                          <a:cs typeface="Times New Roman" panose="020206030504050203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𝑩</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𝑇</m:t>
                                </m:r>
                              </m:sub>
                            </m:sSub>
                            <m:r>
                              <a:rPr lang="en-US" altLang="zh-CN" b="0" i="1" smtClean="0">
                                <a:latin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e>
                          <m:sub>
                            <m:r>
                              <a:rPr lang="en-US" altLang="zh-CN" b="0" i="1" smtClean="0">
                                <a:latin typeface="Cambria Math" panose="02040503050406030204" pitchFamily="18" charset="0"/>
                                <a:ea typeface="Cambria Math" panose="02040503050406030204" pitchFamily="18" charset="0"/>
                              </a:rPr>
                              <m:t>𝑇</m:t>
                            </m:r>
                          </m:sub>
                        </m:sSub>
                      </m:sup>
                    </m:sSup>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cs typeface="Times New Roman" panose="02020603050405020304" pitchFamily="18" charset="0"/>
                      </a:rPr>
                      <m:t>𝐸</m:t>
                    </m:r>
                    <m:d>
                      <m:dPr>
                        <m:begChr m:val="["/>
                        <m:endChr m:val="]"/>
                        <m:ctrlPr>
                          <a:rPr lang="en-US" altLang="zh-CN" i="1">
                            <a:latin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𝑩𝒙</m:t>
                            </m:r>
                            <m:r>
                              <a:rPr lang="en-US" altLang="zh-CN" i="1">
                                <a:latin typeface="Cambria Math" panose="02040503050406030204" pitchFamily="18" charset="0"/>
                                <a:cs typeface="Times New Roman" panose="02020603050405020304" pitchFamily="18" charset="0"/>
                              </a:rPr>
                              <m:t>||</m:t>
                            </m:r>
                          </m:e>
                          <m:sup>
                            <m:r>
                              <a:rPr lang="en-US" altLang="zh-CN" i="1">
                                <a:latin typeface="Cambria Math" panose="02040503050406030204" pitchFamily="18" charset="0"/>
                                <a:cs typeface="Times New Roman" panose="02020603050405020304" pitchFamily="18" charset="0"/>
                              </a:rPr>
                              <m:t>2</m:t>
                            </m:r>
                          </m:sup>
                        </m:sSup>
                      </m:e>
                    </m:d>
                    <m:r>
                      <a:rPr lang="en-US" altLang="zh-CN" i="1">
                        <a:latin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𝑇</m:t>
                        </m:r>
                      </m:sub>
                    </m:sSub>
                  </m:oMath>
                </a14:m>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14:m>
                  <m:oMath xmlns:m="http://schemas.openxmlformats.org/officeDocument/2006/math">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𝑨</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i="1">
                                    <a:latin typeface="Cambria Math" panose="02040503050406030204" pitchFamily="18" charset="0"/>
                                  </a:rPr>
                                  <m:t>𝑇</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e>
                          <m:sub>
                            <m:r>
                              <a:rPr lang="en-US" altLang="zh-CN" b="0" i="1" smtClean="0">
                                <a:latin typeface="Cambria Math" panose="02040503050406030204" pitchFamily="18" charset="0"/>
                                <a:ea typeface="Cambria Math" panose="02040503050406030204" pitchFamily="18" charset="0"/>
                              </a:rPr>
                              <m:t>𝑅</m:t>
                            </m:r>
                          </m:sub>
                        </m:sSub>
                        <m:r>
                          <a:rPr lang="en-US" altLang="zh-CN" b="0" i="1" smtClean="0">
                            <a:latin typeface="Cambria Math" panose="02040503050406030204" pitchFamily="18" charset="0"/>
                            <a:ea typeface="Cambria Math" panose="02040503050406030204" pitchFamily="18" charset="0"/>
                          </a:rPr>
                          <m:t>𝑁</m:t>
                        </m:r>
                      </m:sup>
                    </m:sSup>
                    <m:r>
                      <a:rPr lang="en-US" altLang="zh-CN" b="0"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𝑯</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𝑑𝑖𝑎𝑔</m:t>
                    </m:r>
                    <m:r>
                      <a:rPr lang="en-US" altLang="zh-CN" b="0" i="1" smtClean="0">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r>
                      <a:rPr lang="en-US" altLang="zh-CN" b="0" i="1" smtClean="0">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e>
                          <m:sub>
                            <m:r>
                              <a:rPr lang="en-US" altLang="zh-CN" b="0" i="1" smtClean="0">
                                <a:latin typeface="Cambria Math" panose="02040503050406030204" pitchFamily="18" charset="0"/>
                                <a:ea typeface="Cambria Math" panose="02040503050406030204" pitchFamily="18" charset="0"/>
                              </a:rPr>
                              <m:t>𝑇</m:t>
                            </m:r>
                          </m:sub>
                        </m:sSub>
                        <m:r>
                          <a:rPr lang="en-US" altLang="zh-CN" i="1">
                            <a:latin typeface="Cambria Math" panose="02040503050406030204" pitchFamily="18" charset="0"/>
                            <a:ea typeface="Cambria Math" panose="02040503050406030204" pitchFamily="18" charset="0"/>
                          </a:rPr>
                          <m:t>𝑁</m:t>
                        </m:r>
                      </m:sup>
                    </m:sSup>
                  </m:oMath>
                </a14:m>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𝐿</m:t>
                          </m:r>
                        </m:e>
                        <m:sub>
                          <m:r>
                            <a:rPr lang="en-US" altLang="zh-CN" b="0" i="1" smtClean="0">
                              <a:latin typeface="Cambria Math" panose="02040503050406030204" pitchFamily="18" charset="0"/>
                              <a:cs typeface="Times New Roman" panose="02020603050405020304" pitchFamily="18" charset="0"/>
                            </a:rPr>
                            <m:t>𝑇</m:t>
                          </m:r>
                        </m:sub>
                      </m:sSub>
                      <m:r>
                        <a:rPr lang="en-US" altLang="zh-CN" b="0">
                          <a:latin typeface="Cambria Math" panose="02040503050406030204" pitchFamily="18" charset="0"/>
                          <a:cs typeface="Times New Roman" panose="02020603050405020304" pitchFamily="18" charset="0"/>
                        </a:rPr>
                        <m:t>=</m:t>
                      </m:r>
                      <m:nary>
                        <m:naryPr>
                          <m:chr m:val="∑"/>
                          <m:ctrlPr>
                            <a:rPr lang="en-US" altLang="zh-CN"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up>
                          <m:r>
                            <a:rPr lang="en-US" altLang="zh-CN" b="0" i="1" smtClean="0">
                              <a:latin typeface="Cambria Math" panose="02040503050406030204" pitchFamily="18" charset="0"/>
                              <a:cs typeface="Times New Roman" panose="02020603050405020304" pitchFamily="18" charset="0"/>
                            </a:rPr>
                            <m:t>𝑁</m:t>
                          </m:r>
                        </m:sup>
                        <m:e>
                          <m:sSub>
                            <m:sSubPr>
                              <m:ctrlPr>
                                <a:rPr lang="en-US" altLang="zh-CN" i="1">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𝐿</m:t>
                              </m:r>
                            </m:e>
                            <m:sub>
                              <m:r>
                                <a:rPr lang="en-US" altLang="zh-CN" i="1">
                                  <a:latin typeface="Cambria Math" panose="02040503050406030204" pitchFamily="18" charset="0"/>
                                  <a:cs typeface="Times New Roman" panose="02020603050405020304" pitchFamily="18" charset="0"/>
                                </a:rPr>
                                <m:t>𝑘</m:t>
                              </m:r>
                            </m:sub>
                          </m:sSub>
                        </m:e>
                      </m:nary>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sz="16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latin typeface="Times New Roman" panose="02020603050405020304" pitchFamily="18" charset="0"/>
                    <a:cs typeface="Times New Roman" panose="02020603050405020304" pitchFamily="18" charset="0"/>
                  </a:rPr>
                  <a:t>     </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zh-CN" altLang="en-US" dirty="0"/>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613718" y="836141"/>
                <a:ext cx="10676239" cy="5263069"/>
              </a:xfrm>
              <a:blipFill>
                <a:blip r:embed="rId2"/>
                <a:stretch>
                  <a:fillRect l="-1371" t="-579" r="-457"/>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Carrier-cooperative approach</a:t>
            </a:r>
          </a:p>
        </p:txBody>
      </p:sp>
      <p:pic>
        <p:nvPicPr>
          <p:cNvPr id="8" name="图片 7">
            <a:extLst>
              <a:ext uri="{FF2B5EF4-FFF2-40B4-BE49-F238E27FC236}">
                <a16:creationId xmlns:a16="http://schemas.microsoft.com/office/drawing/2014/main" id="{BEDA3AED-0774-4D05-A6E2-9664E30BC7E5}"/>
              </a:ext>
            </a:extLst>
          </p:cNvPr>
          <p:cNvPicPr>
            <a:picLocks noChangeAspect="1"/>
          </p:cNvPicPr>
          <p:nvPr/>
        </p:nvPicPr>
        <p:blipFill>
          <a:blip r:embed="rId3"/>
          <a:stretch>
            <a:fillRect/>
          </a:stretch>
        </p:blipFill>
        <p:spPr>
          <a:xfrm>
            <a:off x="134759" y="3255732"/>
            <a:ext cx="6128950" cy="3026126"/>
          </a:xfrm>
          <a:prstGeom prst="rect">
            <a:avLst/>
          </a:prstGeom>
        </p:spPr>
      </p:pic>
      <p:sp>
        <p:nvSpPr>
          <p:cNvPr id="9" name="矩形 8">
            <a:extLst>
              <a:ext uri="{FF2B5EF4-FFF2-40B4-BE49-F238E27FC236}">
                <a16:creationId xmlns:a16="http://schemas.microsoft.com/office/drawing/2014/main" id="{A8E988BF-2653-412D-81C8-3094169DD625}"/>
              </a:ext>
            </a:extLst>
          </p:cNvPr>
          <p:cNvSpPr/>
          <p:nvPr/>
        </p:nvSpPr>
        <p:spPr>
          <a:xfrm>
            <a:off x="-189527" y="2670957"/>
            <a:ext cx="4938584" cy="584775"/>
          </a:xfrm>
          <a:prstGeom prst="rect">
            <a:avLst/>
          </a:prstGeom>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Fig. allowing cooperation among carriers: carrier-cooperative approach</a:t>
            </a:r>
            <a:endParaRPr lang="zh-CN" altLang="en-US" sz="1600" dirty="0"/>
          </a:p>
        </p:txBody>
      </p:sp>
      <p:pic>
        <p:nvPicPr>
          <p:cNvPr id="11" name="图片 10">
            <a:extLst>
              <a:ext uri="{FF2B5EF4-FFF2-40B4-BE49-F238E27FC236}">
                <a16:creationId xmlns:a16="http://schemas.microsoft.com/office/drawing/2014/main" id="{88E64E2E-27CD-426D-B9C5-529DA8BA4EC9}"/>
              </a:ext>
            </a:extLst>
          </p:cNvPr>
          <p:cNvPicPr>
            <a:picLocks noChangeAspect="1"/>
          </p:cNvPicPr>
          <p:nvPr/>
        </p:nvPicPr>
        <p:blipFill>
          <a:blip r:embed="rId4"/>
          <a:stretch>
            <a:fillRect/>
          </a:stretch>
        </p:blipFill>
        <p:spPr>
          <a:xfrm>
            <a:off x="6633557" y="4058512"/>
            <a:ext cx="5459645" cy="2223346"/>
          </a:xfrm>
          <a:prstGeom prst="rect">
            <a:avLst/>
          </a:prstGeom>
        </p:spPr>
      </p:pic>
      <p:sp>
        <p:nvSpPr>
          <p:cNvPr id="14" name="箭头: 右 13">
            <a:extLst>
              <a:ext uri="{FF2B5EF4-FFF2-40B4-BE49-F238E27FC236}">
                <a16:creationId xmlns:a16="http://schemas.microsoft.com/office/drawing/2014/main" id="{8D5FAE76-40D7-402C-B41B-97F0024A9E8A}"/>
              </a:ext>
            </a:extLst>
          </p:cNvPr>
          <p:cNvSpPr/>
          <p:nvPr/>
        </p:nvSpPr>
        <p:spPr>
          <a:xfrm>
            <a:off x="6263709" y="5671549"/>
            <a:ext cx="369848" cy="345990"/>
          </a:xfrm>
          <a:prstGeom prst="right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834B1EE-B2BC-441A-A6FF-FE7E92720E6E}"/>
                  </a:ext>
                </a:extLst>
              </p:cNvPr>
              <p:cNvSpPr/>
              <p:nvPr/>
            </p:nvSpPr>
            <p:spPr>
              <a:xfrm>
                <a:off x="7601039" y="3650505"/>
                <a:ext cx="39772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𝑩</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𝑑𝑖𝑎𝑔</m:t>
                      </m:r>
                      <m:d>
                        <m:dPr>
                          <m:ctrlPr>
                            <a:rPr lang="en-US" altLang="zh-CN" i="1">
                              <a:latin typeface="Cambria Math" panose="02040503050406030204" pitchFamily="18" charset="0"/>
                              <a:ea typeface="Cambria Math" panose="02040503050406030204" pitchFamily="18" charset="0"/>
                            </a:rPr>
                          </m:ctrlPr>
                        </m:dPr>
                        <m:e>
                          <m:d>
                            <m:dPr>
                              <m:begChr m:val="{"/>
                              <m:endChr m:val="}"/>
                              <m:ctrlPr>
                                <a:rPr lang="en-US" altLang="zh-CN" i="1">
                                  <a:latin typeface="Cambria Math" panose="02040503050406030204" pitchFamily="18" charset="0"/>
                                  <a:ea typeface="Cambria Math" panose="020405030504060302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e>
                          </m:d>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𝑨</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𝑑𝑖𝑎𝑔</m:t>
                      </m:r>
                      <m:r>
                        <a:rPr lang="en-US" altLang="zh-CN" i="1">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r>
                        <a:rPr lang="en-US" altLang="zh-CN"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5" name="矩形 14">
                <a:extLst>
                  <a:ext uri="{FF2B5EF4-FFF2-40B4-BE49-F238E27FC236}">
                    <a16:creationId xmlns:a16="http://schemas.microsoft.com/office/drawing/2014/main" id="{5834B1EE-B2BC-441A-A6FF-FE7E92720E6E}"/>
                  </a:ext>
                </a:extLst>
              </p:cNvPr>
              <p:cNvSpPr>
                <a:spLocks noRot="1" noChangeAspect="1" noMove="1" noResize="1" noEditPoints="1" noAdjustHandles="1" noChangeArrowheads="1" noChangeShapeType="1" noTextEdit="1"/>
              </p:cNvSpPr>
              <p:nvPr/>
            </p:nvSpPr>
            <p:spPr>
              <a:xfrm>
                <a:off x="7601039" y="3650505"/>
                <a:ext cx="3977243" cy="369332"/>
              </a:xfrm>
              <a:prstGeom prst="rect">
                <a:avLst/>
              </a:prstGeom>
              <a:blipFill>
                <a:blip r:embed="rId5"/>
                <a:stretch>
                  <a:fillRect b="-18333"/>
                </a:stretch>
              </a:blipFill>
            </p:spPr>
            <p:txBody>
              <a:bodyPr/>
              <a:lstStyle/>
              <a:p>
                <a:r>
                  <a:rPr lang="zh-CN" altLang="en-US">
                    <a:noFill/>
                  </a:rPr>
                  <a:t> </a:t>
                </a:r>
              </a:p>
            </p:txBody>
          </p:sp>
        </mc:Fallback>
      </mc:AlternateContent>
      <p:sp>
        <p:nvSpPr>
          <p:cNvPr id="17" name="箭头: 右 16">
            <a:extLst>
              <a:ext uri="{FF2B5EF4-FFF2-40B4-BE49-F238E27FC236}">
                <a16:creationId xmlns:a16="http://schemas.microsoft.com/office/drawing/2014/main" id="{7C2141C4-E13D-434A-AD0D-398D83DD3C4A}"/>
              </a:ext>
            </a:extLst>
          </p:cNvPr>
          <p:cNvSpPr/>
          <p:nvPr/>
        </p:nvSpPr>
        <p:spPr>
          <a:xfrm rot="10800000">
            <a:off x="6263709" y="4887747"/>
            <a:ext cx="369848" cy="345990"/>
          </a:xfrm>
          <a:prstGeom prst="rightArrow">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F4751A64-13B2-4279-A27D-BF6ACDD5C6E9}"/>
                  </a:ext>
                </a:extLst>
              </p:cNvPr>
              <p:cNvSpPr/>
              <p:nvPr/>
            </p:nvSpPr>
            <p:spPr>
              <a:xfrm>
                <a:off x="5411359" y="3281173"/>
                <a:ext cx="8523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m:oMathPara>
                </a14:m>
                <a:endParaRPr lang="zh-CN" altLang="en-US" dirty="0"/>
              </a:p>
            </p:txBody>
          </p:sp>
        </mc:Choice>
        <mc:Fallback xmlns="">
          <p:sp>
            <p:nvSpPr>
              <p:cNvPr id="16" name="矩形 15">
                <a:extLst>
                  <a:ext uri="{FF2B5EF4-FFF2-40B4-BE49-F238E27FC236}">
                    <a16:creationId xmlns:a16="http://schemas.microsoft.com/office/drawing/2014/main" id="{F4751A64-13B2-4279-A27D-BF6ACDD5C6E9}"/>
                  </a:ext>
                </a:extLst>
              </p:cNvPr>
              <p:cNvSpPr>
                <a:spLocks noRot="1" noChangeAspect="1" noMove="1" noResize="1" noEditPoints="1" noAdjustHandles="1" noChangeArrowheads="1" noChangeShapeType="1" noTextEdit="1"/>
              </p:cNvSpPr>
              <p:nvPr/>
            </p:nvSpPr>
            <p:spPr>
              <a:xfrm>
                <a:off x="5411359" y="3281173"/>
                <a:ext cx="852349"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5571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srcRect l="24798" t="13433" r="24798" b="26261"/>
          <a:stretch>
            <a:fillRect/>
          </a:stretch>
        </p:blipFill>
        <p:spPr>
          <a:xfrm>
            <a:off x="2924316" y="180208"/>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8" name="文本占位符 1">
            <a:extLst>
              <a:ext uri="{FF2B5EF4-FFF2-40B4-BE49-F238E27FC236}">
                <a16:creationId xmlns:a16="http://schemas.microsoft.com/office/drawing/2014/main" id="{C8918877-5560-4BE0-9DD6-CCBE2D18B79C}"/>
              </a:ext>
            </a:extLst>
          </p:cNvPr>
          <p:cNvSpPr>
            <a:spLocks noGrp="1"/>
          </p:cNvSpPr>
          <p:nvPr>
            <p:ph type="body" sz="quarter" idx="10"/>
          </p:nvPr>
        </p:nvSpPr>
        <p:spPr>
          <a:xfrm>
            <a:off x="127686" y="2983388"/>
            <a:ext cx="5675872" cy="2342373"/>
          </a:xfrm>
        </p:spPr>
        <p:txBody>
          <a:bodyPr/>
          <a:lstStyle/>
          <a:p>
            <a:r>
              <a:rPr lang="en-US" altLang="zh-CN" sz="3600" dirty="0">
                <a:ea typeface="+mn-ea"/>
                <a:cs typeface="+mn-ea"/>
              </a:rPr>
              <a:t>Optimality of Receive Matrix of the Channel-diagonalizing Structure</a:t>
            </a:r>
            <a:endParaRPr lang="zh-CN" altLang="en-US" sz="3600" dirty="0">
              <a:ea typeface="+mn-ea"/>
              <a:cs typeface="+mn-ea"/>
            </a:endParaRPr>
          </a:p>
        </p:txBody>
      </p:sp>
    </p:spTree>
    <p:extLst>
      <p:ext uri="{BB962C8B-B14F-4D97-AF65-F5344CB8AC3E}">
        <p14:creationId xmlns:p14="http://schemas.microsoft.com/office/powerpoint/2010/main" val="2235331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14</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576649" y="972633"/>
                <a:ext cx="11380573" cy="5263069"/>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    In general, it is a complicated nonconvex problem, but for some specific design criteria, the original complicated</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problem is greatly simplified.</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    Because the channel turns out to be diagonalized by the transmit-receive processing, which allows a scalarization of the problem.</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Optimal criteria:</a:t>
                </a: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minimization of the sum of the MSEs of all channel spatial </a:t>
                </a:r>
                <a:r>
                  <a:rPr lang="en-US" altLang="zh-CN" dirty="0" err="1">
                    <a:latin typeface="Times New Roman" panose="02020603050405020304" pitchFamily="18" charset="0"/>
                    <a:cs typeface="Times New Roman" panose="02020603050405020304" pitchFamily="18" charset="0"/>
                  </a:rPr>
                  <a:t>substreams</a:t>
                </a: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minimization of the determinant of the MSE matrix</a:t>
                </a: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maximization of the mutual information</a:t>
                </a: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minimization of the average/maximum BER</a:t>
                </a: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maximization of the minimum SINR</a:t>
                </a:r>
              </a:p>
              <a:p>
                <a:pPr marL="342900" indent="-342900">
                  <a:lnSpc>
                    <a:spcPct val="100000"/>
                  </a:lnSpc>
                  <a:spcBef>
                    <a:spcPts val="0"/>
                  </a:spcBef>
                  <a:buAutoNum type="alphaLcPeriod"/>
                </a:pPr>
                <a:r>
                  <a:rPr lang="en-US" altLang="zh-CN" dirty="0" err="1">
                    <a:latin typeface="Times New Roman" panose="02020603050405020304" pitchFamily="18" charset="0"/>
                    <a:cs typeface="Times New Roman" panose="02020603050405020304" pitchFamily="18" charset="0"/>
                  </a:rPr>
                  <a:t>etc</a:t>
                </a:r>
                <a:r>
                  <a:rPr lang="en-US" altLang="zh-CN" dirty="0">
                    <a:latin typeface="Times New Roman" panose="02020603050405020304" pitchFamily="18" charset="0"/>
                    <a:cs typeface="Times New Roman" panose="02020603050405020304" pitchFamily="18" charset="0"/>
                  </a:rPr>
                  <a:t>…</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Optimal Functions:</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we consider that the design is based on the minimization of some arbitrary objective function of the MSEs of all channel </a:t>
                </a:r>
                <a:r>
                  <a:rPr lang="en-US" altLang="zh-CN" dirty="0" err="1">
                    <a:latin typeface="Times New Roman" panose="02020603050405020304" pitchFamily="18" charset="0"/>
                    <a:cs typeface="Times New Roman" panose="02020603050405020304" pitchFamily="18" charset="0"/>
                  </a:rPr>
                  <a:t>substreams</a:t>
                </a:r>
                <a:r>
                  <a:rPr lang="en-US" altLang="zh-CN" dirty="0">
                    <a:latin typeface="Times New Roman" panose="02020603050405020304" pitchFamily="18" charset="0"/>
                    <a:cs typeface="Times New Roman" panose="02020603050405020304" pitchFamily="18" charset="0"/>
                  </a:rPr>
                  <a:t>:</a:t>
                </a:r>
              </a:p>
              <a:p>
                <a:pPr algn="ctr">
                  <a:lnSpc>
                    <a:spcPct val="100000"/>
                  </a:lnSpc>
                  <a:spcBef>
                    <a:spcPts val="0"/>
                  </a:spcBef>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𝑚𝑖𝑛𝑚𝑖𝑧𝑒</m:t>
                      </m:r>
                      <m:r>
                        <a:rPr lang="en-US" altLang="zh-CN" b="0" i="1" smtClean="0">
                          <a:latin typeface="Cambria Math" panose="02040503050406030204" pitchFamily="18" charset="0"/>
                          <a:cs typeface="Times New Roman" panose="02020603050405020304" pitchFamily="18" charset="0"/>
                        </a:rPr>
                        <m:t>    </m:t>
                      </m:r>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𝑓</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𝑀𝑆𝐸</m:t>
                          </m:r>
                        </m:e>
                        <m:sub>
                          <m:r>
                            <a:rPr lang="en-US" altLang="zh-CN" b="0" i="1" smtClean="0">
                              <a:latin typeface="Cambria Math" panose="02040503050406030204" pitchFamily="18" charset="0"/>
                              <a:cs typeface="Times New Roman" panose="02020603050405020304" pitchFamily="18" charset="0"/>
                            </a:rPr>
                            <m:t>𝑘</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m:t>
                      </m:r>
                    </m:oMath>
                  </m:oMathPara>
                </a14:m>
                <a:endParaRPr lang="en-US" altLang="zh-CN" sz="1600" dirty="0">
                  <a:latin typeface="Times New Roman" panose="02020603050405020304" pitchFamily="18" charset="0"/>
                  <a:cs typeface="Times New Roman" panose="02020603050405020304" pitchFamily="18" charset="0"/>
                </a:endParaRPr>
              </a:p>
              <a:p>
                <a:pPr>
                  <a:lnSpc>
                    <a:spcPct val="100000"/>
                  </a:lnSpc>
                  <a:spcBef>
                    <a:spcPts val="0"/>
                  </a:spcBef>
                </a:pP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cs typeface="Times New Roman" panose="02020603050405020304" pitchFamily="18" charset="0"/>
                          </a:rPr>
                          <m:t>𝑓</m:t>
                        </m:r>
                      </m:e>
                      <m:sub>
                        <m:r>
                          <a:rPr lang="en-US" altLang="zh-CN">
                            <a:latin typeface="Cambria Math" panose="02040503050406030204" pitchFamily="18" charset="0"/>
                            <a:cs typeface="Times New Roman" panose="02020603050405020304" pitchFamily="18" charset="0"/>
                          </a:rPr>
                          <m:t>0</m:t>
                        </m:r>
                      </m:sub>
                    </m:sSub>
                    <m:r>
                      <a:rPr lang="en-US" altLang="zh-CN">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is an indicator of how well the system performs. Objective function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cs typeface="Times New Roman" panose="02020603050405020304" pitchFamily="18" charset="0"/>
                          </a:rPr>
                          <m:t>𝑓</m:t>
                        </m:r>
                      </m:e>
                      <m:sub>
                        <m:r>
                          <a:rPr lang="en-US" altLang="zh-CN">
                            <a:latin typeface="Cambria Math" panose="02040503050406030204" pitchFamily="18" charset="0"/>
                            <a:cs typeface="Times New Roman" panose="02020603050405020304" pitchFamily="18" charset="0"/>
                          </a:rPr>
                          <m:t>0</m:t>
                        </m:r>
                      </m:sub>
                    </m:sSub>
                    <m:r>
                      <a:rPr lang="en-US" altLang="zh-CN">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must be increasing in each one of its arguments.</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zh-CN" altLang="en-US" dirty="0"/>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576649" y="972633"/>
                <a:ext cx="11380573" cy="5263069"/>
              </a:xfrm>
              <a:blipFill>
                <a:blip r:embed="rId2"/>
                <a:stretch>
                  <a:fillRect l="-1286" t="-695"/>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Why a channel-diagonalizing structure?</a:t>
            </a:r>
          </a:p>
        </p:txBody>
      </p:sp>
    </p:spTree>
    <p:extLst>
      <p:ext uri="{BB962C8B-B14F-4D97-AF65-F5344CB8AC3E}">
        <p14:creationId xmlns:p14="http://schemas.microsoft.com/office/powerpoint/2010/main" val="3214753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15</a:t>
            </a:fld>
            <a:endParaRPr lang="zh-CN" altLang="en-US" dirty="0"/>
          </a:p>
        </p:txBody>
      </p:sp>
      <mc:AlternateContent xmlns:mc="http://schemas.openxmlformats.org/markup-compatibility/2006">
        <mc:Choice xmlns:a14="http://schemas.microsoft.com/office/drawing/2010/main"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660400" y="865711"/>
                <a:ext cx="11380573" cy="5263069"/>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To derive the optimum receive matrices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oMath>
                </a14:m>
                <a:r>
                  <a:rPr lang="en-US" altLang="zh-CN" dirty="0">
                    <a:latin typeface="Times New Roman" panose="02020603050405020304" pitchFamily="18" charset="0"/>
                    <a:cs typeface="Times New Roman" panose="02020603050405020304" pitchFamily="18" charset="0"/>
                  </a:rPr>
                  <a:t>’s, assuming the transmit ones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oMath>
                </a14:m>
                <a:r>
                  <a:rPr lang="en-US" altLang="zh-CN" dirty="0">
                    <a:latin typeface="Times New Roman" panose="02020603050405020304" pitchFamily="18" charset="0"/>
                    <a:cs typeface="Times New Roman" panose="02020603050405020304" pitchFamily="18" charset="0"/>
                  </a:rPr>
                  <a:t>’s fixed. MSE matrix:</a:t>
                </a:r>
              </a:p>
              <a:p>
                <a:pPr algn="ctr">
                  <a:lnSpc>
                    <a:spcPct val="100000"/>
                  </a:lnSpc>
                  <a:spcBef>
                    <a:spcPts val="0"/>
                  </a:spcBef>
                </a:pP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smtClean="0">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e>
                    </m:d>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𝑬</m:t>
                    </m:r>
                    <m:d>
                      <m:dPr>
                        <m:begChr m:val="["/>
                        <m:endChr m:val="]"/>
                        <m:ctrlPr>
                          <a:rPr lang="en-US" altLang="zh-CN" b="1" i="1" smtClean="0">
                            <a:latin typeface="Cambria Math" panose="02040503050406030204" pitchFamily="18" charset="0"/>
                            <a:cs typeface="Times New Roman" panose="02020603050405020304" pitchFamily="18" charset="0"/>
                          </a:rPr>
                        </m:ctrlPr>
                      </m:dPr>
                      <m:e>
                        <m:d>
                          <m:dPr>
                            <m:ctrlPr>
                              <a:rPr lang="en-US" altLang="zh-CN" b="1" i="1" smtClean="0">
                                <a:latin typeface="Cambria Math" panose="02040503050406030204" pitchFamily="18" charset="0"/>
                                <a:cs typeface="Times New Roman" panose="02020603050405020304" pitchFamily="18" charset="0"/>
                              </a:rPr>
                            </m:ctrlPr>
                          </m:dPr>
                          <m:e>
                            <m:acc>
                              <m:accPr>
                                <m:chr m:val="̂"/>
                                <m:ctrlPr>
                                  <a:rPr lang="en-US" altLang="zh-CN" b="1" i="1">
                                    <a:latin typeface="Cambria Math" panose="02040503050406030204" pitchFamily="18" charset="0"/>
                                    <a:cs typeface="Times New Roman" panose="02020603050405020304" pitchFamily="18" charset="0"/>
                                  </a:rPr>
                                </m:ctrlPr>
                              </m:acc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𝒙</m:t>
                                    </m:r>
                                  </m:e>
                                  <m:sub>
                                    <m:r>
                                      <a:rPr lang="en-US" altLang="zh-CN" b="1" i="1">
                                        <a:latin typeface="Cambria Math" panose="02040503050406030204" pitchFamily="18" charset="0"/>
                                        <a:cs typeface="Times New Roman" panose="02020603050405020304" pitchFamily="18" charset="0"/>
                                      </a:rPr>
                                      <m:t>𝒌</m:t>
                                    </m:r>
                                  </m:sub>
                                </m:sSub>
                              </m:e>
                            </m:acc>
                            <m:r>
                              <a:rPr lang="en-US" altLang="zh-CN" b="1" i="1"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𝒙</m:t>
                                </m:r>
                              </m:e>
                              <m:sub>
                                <m:r>
                                  <a:rPr lang="en-US" altLang="zh-CN" b="1" i="1">
                                    <a:latin typeface="Cambria Math" panose="02040503050406030204" pitchFamily="18" charset="0"/>
                                    <a:cs typeface="Times New Roman" panose="02020603050405020304" pitchFamily="18" charset="0"/>
                                  </a:rPr>
                                  <m:t>𝒌</m:t>
                                </m:r>
                              </m:sub>
                            </m:sSub>
                          </m:e>
                        </m:d>
                        <m:sSup>
                          <m:sSupPr>
                            <m:ctrlPr>
                              <a:rPr lang="en-US" altLang="zh-CN" b="1" i="1" smtClean="0">
                                <a:latin typeface="Cambria Math" panose="02040503050406030204" pitchFamily="18" charset="0"/>
                                <a:cs typeface="Times New Roman" panose="02020603050405020304" pitchFamily="18" charset="0"/>
                              </a:rPr>
                            </m:ctrlPr>
                          </m:sSupPr>
                          <m:e>
                            <m:d>
                              <m:dPr>
                                <m:ctrlPr>
                                  <a:rPr lang="en-US" altLang="zh-CN" b="1" i="1" smtClean="0">
                                    <a:latin typeface="Cambria Math" panose="02040503050406030204" pitchFamily="18" charset="0"/>
                                    <a:cs typeface="Times New Roman" panose="02020603050405020304" pitchFamily="18" charset="0"/>
                                  </a:rPr>
                                </m:ctrlPr>
                              </m:dPr>
                              <m:e>
                                <m:acc>
                                  <m:accPr>
                                    <m:chr m:val="̂"/>
                                    <m:ctrlPr>
                                      <a:rPr lang="en-US" altLang="zh-CN" b="1" i="1">
                                        <a:latin typeface="Cambria Math" panose="02040503050406030204" pitchFamily="18" charset="0"/>
                                        <a:cs typeface="Times New Roman" panose="02020603050405020304" pitchFamily="18" charset="0"/>
                                      </a:rPr>
                                    </m:ctrlPr>
                                  </m:acc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𝒙</m:t>
                                        </m:r>
                                      </m:e>
                                      <m:sub>
                                        <m:r>
                                          <a:rPr lang="en-US" altLang="zh-CN" b="1" i="1">
                                            <a:latin typeface="Cambria Math" panose="02040503050406030204" pitchFamily="18" charset="0"/>
                                            <a:cs typeface="Times New Roman" panose="02020603050405020304" pitchFamily="18" charset="0"/>
                                          </a:rPr>
                                          <m:t>𝒌</m:t>
                                        </m:r>
                                      </m:sub>
                                    </m:sSub>
                                  </m:e>
                                </m:acc>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𝒙</m:t>
                                    </m:r>
                                  </m:e>
                                  <m:sub>
                                    <m:r>
                                      <a:rPr lang="en-US" altLang="zh-CN" b="1" i="1">
                                        <a:latin typeface="Cambria Math" panose="02040503050406030204" pitchFamily="18" charset="0"/>
                                        <a:cs typeface="Times New Roman" panose="02020603050405020304" pitchFamily="18" charset="0"/>
                                      </a:rPr>
                                      <m:t>𝒌</m:t>
                                    </m:r>
                                  </m:sub>
                                </m:sSub>
                              </m:e>
                            </m:d>
                          </m:e>
                          <m:sup>
                            <m:r>
                              <a:rPr lang="en-US" altLang="zh-CN" b="1" i="1" smtClean="0">
                                <a:latin typeface="Cambria Math" panose="02040503050406030204" pitchFamily="18" charset="0"/>
                                <a:cs typeface="Times New Roman" panose="02020603050405020304" pitchFamily="18" charset="0"/>
                              </a:rPr>
                              <m:t>𝑯</m:t>
                            </m:r>
                          </m:sup>
                        </m:sSup>
                      </m:e>
                    </m:d>
                    <m:r>
                      <a:rPr lang="en-US" altLang="zh-CN" b="1" i="1" smtClean="0">
                        <a:latin typeface="Cambria Math" panose="02040503050406030204" pitchFamily="18" charset="0"/>
                        <a:cs typeface="Times New Roman" panose="02020603050405020304" pitchFamily="18" charset="0"/>
                      </a:rPr>
                      <m:t>=</m:t>
                    </m:r>
                    <m:sSubSup>
                      <m:sSubSupPr>
                        <m:ctrlPr>
                          <a:rPr lang="en-US" altLang="zh-CN" b="1" i="1" smtClean="0">
                            <a:latin typeface="Cambria Math" panose="02040503050406030204" pitchFamily="18" charset="0"/>
                            <a:cs typeface="Times New Roman" panose="02020603050405020304" pitchFamily="18" charset="0"/>
                          </a:rPr>
                        </m:ctrlPr>
                      </m:sSubSupPr>
                      <m:e>
                        <m:r>
                          <a:rPr lang="en-US" altLang="zh-CN" b="1" i="1" smtClean="0">
                            <a:latin typeface="Cambria Math" panose="02040503050406030204" pitchFamily="18" charset="0"/>
                            <a:cs typeface="Times New Roman" panose="02020603050405020304" pitchFamily="18" charset="0"/>
                          </a:rPr>
                          <m:t>𝑨</m:t>
                        </m:r>
                      </m:e>
                      <m:sub>
                        <m:r>
                          <a:rPr lang="en-US" altLang="zh-CN" b="1" i="1" smtClean="0">
                            <a:latin typeface="Cambria Math" panose="02040503050406030204" pitchFamily="18" charset="0"/>
                            <a:cs typeface="Times New Roman" panose="02020603050405020304" pitchFamily="18" charset="0"/>
                          </a:rPr>
                          <m:t>𝒌</m:t>
                        </m:r>
                      </m:sub>
                      <m:sup>
                        <m:r>
                          <a:rPr lang="en-US" altLang="zh-CN" b="1" i="1" smtClean="0">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𝒚</m:t>
                            </m:r>
                          </m:e>
                          <m:sub>
                            <m:r>
                              <a:rPr lang="en-US" altLang="zh-CN" b="1" i="1">
                                <a:latin typeface="Cambria Math" panose="02040503050406030204" pitchFamily="18" charset="0"/>
                                <a:cs typeface="Times New Roman" panose="02020603050405020304" pitchFamily="18" charset="0"/>
                              </a:rPr>
                              <m:t>𝒌</m:t>
                            </m:r>
                          </m:sub>
                        </m:sSub>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r>
                      <a:rPr lang="en-US" altLang="zh-CN" b="0" i="0" smtClean="0">
                        <a:latin typeface="Cambria Math" panose="02040503050406030204" pitchFamily="18" charset="0"/>
                        <a:cs typeface="Times New Roman" panose="02020603050405020304" pitchFamily="18" charset="0"/>
                      </a:rPr>
                      <m:t>+</m:t>
                    </m:r>
                    <m:r>
                      <m:rPr>
                        <m:sty m:val="p"/>
                      </m:rPr>
                      <a:rPr lang="en-US" altLang="zh-CN" b="0" i="0" smtClean="0">
                        <a:latin typeface="Cambria Math" panose="02040503050406030204" pitchFamily="18" charset="0"/>
                        <a:cs typeface="Times New Roman" panose="02020603050405020304" pitchFamily="18" charset="0"/>
                      </a:rPr>
                      <m:t>I</m:t>
                    </m:r>
                    <m:r>
                      <a:rPr lang="en-US" altLang="zh-CN" b="0" i="0" smtClean="0">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oMath>
                </a14:m>
                <a:r>
                  <a:rPr lang="en-US" altLang="zh-CN" dirty="0">
                    <a:latin typeface="Times New Roman" panose="02020603050405020304" pitchFamily="18" charset="0"/>
                    <a:cs typeface="Times New Roman" panose="02020603050405020304" pitchFamily="18" charset="0"/>
                  </a:rPr>
                  <a:t>-</a:t>
                </a:r>
                <a:r>
                  <a:rPr lang="en-US" altLang="zh-CN" b="1" dirty="0">
                    <a:cs typeface="Times New Roman" panose="02020603050405020304" pitchFamily="18" charset="0"/>
                  </a:rPr>
                  <a:t> </a:t>
                </a:r>
                <a14:m>
                  <m:oMath xmlns:m="http://schemas.openxmlformats.org/officeDocument/2006/math">
                    <m:sSubSup>
                      <m:sSubSupPr>
                        <m:ctrlPr>
                          <a:rPr lang="en-US" altLang="zh-CN" b="1" i="1">
                            <a:latin typeface="Cambria Math" panose="02040503050406030204" pitchFamily="18" charset="0"/>
                            <a:cs typeface="Times New Roman" panose="02020603050405020304" pitchFamily="18" charset="0"/>
                          </a:rPr>
                        </m:ctrlPr>
                      </m:sSubSupPr>
                      <m:e>
                        <m:r>
                          <a:rPr lang="en-US" altLang="zh-CN" b="1" i="1" smtClean="0">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smtClean="0">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 </m:t>
                    </m:r>
                  </m:oMath>
                </a14:m>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14:m>
                  <m:oMath xmlns:m="http://schemas.openxmlformats.org/officeDocument/2006/math">
                    <m:r>
                      <a:rPr lang="en-US" altLang="zh-CN" b="1" i="1">
                        <a:latin typeface="Cambria Math" panose="02040503050406030204" pitchFamily="18" charset="0"/>
                        <a:cs typeface="Times New Roman" panose="02020603050405020304" pitchFamily="18" charset="0"/>
                      </a:rPr>
                      <m:t>𝑬</m:t>
                    </m:r>
                    <m:d>
                      <m:dPr>
                        <m:begChr m:val="["/>
                        <m:endChr m:val="]"/>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𝒙</m:t>
                            </m:r>
                          </m:e>
                          <m:sub>
                            <m:r>
                              <a:rPr lang="en-US" altLang="zh-CN" b="1" i="1">
                                <a:latin typeface="Cambria Math" panose="02040503050406030204" pitchFamily="18" charset="0"/>
                                <a:cs typeface="Times New Roman" panose="02020603050405020304" pitchFamily="18" charset="0"/>
                              </a:rPr>
                              <m:t>𝒌</m:t>
                            </m:r>
                          </m:sub>
                        </m:sSub>
                        <m:sSup>
                          <m:sSupPr>
                            <m:ctrlPr>
                              <a:rPr lang="en-US" altLang="zh-CN" b="1" i="1">
                                <a:latin typeface="Cambria Math" panose="02040503050406030204" pitchFamily="18" charset="0"/>
                                <a:cs typeface="Times New Roman" panose="02020603050405020304" pitchFamily="18" charset="0"/>
                              </a:rPr>
                            </m:ctrlPr>
                          </m:sSup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𝒙</m:t>
                                </m:r>
                              </m:e>
                              <m:sub>
                                <m:r>
                                  <a:rPr lang="en-US" altLang="zh-CN" b="1" i="1">
                                    <a:latin typeface="Cambria Math" panose="02040503050406030204" pitchFamily="18" charset="0"/>
                                    <a:cs typeface="Times New Roman" panose="02020603050405020304" pitchFamily="18" charset="0"/>
                                  </a:rPr>
                                  <m:t>𝒌</m:t>
                                </m:r>
                              </m:sub>
                            </m:sSub>
                          </m:e>
                          <m:sup>
                            <m:r>
                              <a:rPr lang="en-US" altLang="zh-CN" b="1" i="1">
                                <a:latin typeface="Cambria Math" panose="02040503050406030204" pitchFamily="18" charset="0"/>
                                <a:cs typeface="Times New Roman" panose="02020603050405020304" pitchFamily="18" charset="0"/>
                              </a:rPr>
                              <m:t>𝑯</m:t>
                            </m:r>
                          </m:sup>
                        </m:sSup>
                      </m:e>
                    </m:d>
                  </m:oMath>
                </a14:m>
                <a:r>
                  <a:rPr lang="en-US" altLang="zh-CN" dirty="0">
                    <a:latin typeface="Times New Roman" panose="02020603050405020304" pitchFamily="18" charset="0"/>
                    <a:cs typeface="Times New Roman" panose="02020603050405020304" pitchFamily="18" charset="0"/>
                  </a:rPr>
                  <a:t>=I,</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𝒚</m:t>
                            </m:r>
                          </m:e>
                          <m:sub>
                            <m:r>
                              <a:rPr lang="en-US" altLang="zh-CN" b="1" i="1">
                                <a:latin typeface="Cambria Math" panose="02040503050406030204" pitchFamily="18" charset="0"/>
                                <a:cs typeface="Times New Roman" panose="02020603050405020304" pitchFamily="18" charset="0"/>
                              </a:rPr>
                              <m:t>𝒌</m:t>
                            </m:r>
                          </m:sub>
                        </m:sSub>
                      </m:sub>
                    </m:sSub>
                    <m:r>
                      <a:rPr lang="en-US" altLang="zh-CN" b="0" i="0" smtClean="0">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𝑬</m:t>
                    </m:r>
                    <m:d>
                      <m:dPr>
                        <m:begChr m:val="["/>
                        <m:endChr m:val="]"/>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𝒚</m:t>
                            </m:r>
                          </m:e>
                          <m:sub>
                            <m:r>
                              <a:rPr lang="en-US" altLang="zh-CN" b="1" i="1">
                                <a:latin typeface="Cambria Math" panose="02040503050406030204" pitchFamily="18" charset="0"/>
                                <a:cs typeface="Times New Roman" panose="02020603050405020304" pitchFamily="18" charset="0"/>
                              </a:rPr>
                              <m:t>𝒌</m:t>
                            </m:r>
                          </m:sub>
                        </m:sSub>
                        <m:sSup>
                          <m:sSupPr>
                            <m:ctrlPr>
                              <a:rPr lang="en-US" altLang="zh-CN" b="1" i="1">
                                <a:latin typeface="Cambria Math" panose="02040503050406030204" pitchFamily="18" charset="0"/>
                                <a:cs typeface="Times New Roman" panose="02020603050405020304" pitchFamily="18" charset="0"/>
                              </a:rPr>
                            </m:ctrlPr>
                          </m:sSupPr>
                          <m:e>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𝒚</m:t>
                                </m:r>
                              </m:e>
                              <m:sub>
                                <m:r>
                                  <a:rPr lang="en-US" altLang="zh-CN" b="1" i="1">
                                    <a:latin typeface="Cambria Math" panose="02040503050406030204" pitchFamily="18" charset="0"/>
                                    <a:cs typeface="Times New Roman" panose="02020603050405020304" pitchFamily="18" charset="0"/>
                                  </a:rPr>
                                  <m:t>𝒌</m:t>
                                </m:r>
                              </m:sub>
                            </m:sSub>
                          </m:e>
                          <m:sup>
                            <m:r>
                              <a:rPr lang="en-US" altLang="zh-CN" b="1" i="1">
                                <a:latin typeface="Cambria Math" panose="02040503050406030204" pitchFamily="18" charset="0"/>
                                <a:cs typeface="Times New Roman" panose="02020603050405020304" pitchFamily="18" charset="0"/>
                              </a:rPr>
                              <m:t>𝑯</m:t>
                            </m:r>
                          </m:sup>
                        </m:sSup>
                      </m:e>
                    </m:d>
                    <m:r>
                      <a:rPr lang="en-US" altLang="zh-CN" b="0" i="0"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r>
                      <a:rPr lang="en-US" altLang="zh-CN" b="1" i="1"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𝒏</m:t>
                            </m:r>
                          </m:e>
                          <m:sub>
                            <m:r>
                              <a:rPr lang="en-US" altLang="zh-CN" b="1" i="1">
                                <a:latin typeface="Cambria Math" panose="02040503050406030204" pitchFamily="18" charset="0"/>
                                <a:cs typeface="Times New Roman" panose="02020603050405020304" pitchFamily="18" charset="0"/>
                              </a:rPr>
                              <m:t>𝒌</m:t>
                            </m:r>
                          </m:sub>
                        </m:sSub>
                      </m:sub>
                    </m:sSub>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for the </a:t>
                </a:r>
                <a:r>
                  <a:rPr lang="en-US" altLang="zh-CN" dirty="0" err="1">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i-th</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substream</a:t>
                </a:r>
                <a:r>
                  <a:rPr lang="en-US" altLang="zh-CN" dirty="0">
                    <a:latin typeface="Times New Roman" panose="02020603050405020304" pitchFamily="18" charset="0"/>
                    <a:cs typeface="Times New Roman" panose="02020603050405020304" pitchFamily="18" charset="0"/>
                  </a:rPr>
                  <a:t>:</a:t>
                </a:r>
              </a:p>
              <a:p>
                <a:pPr algn="ctr">
                  <a:lnSpc>
                    <a:spcPct val="100000"/>
                  </a:lnSpc>
                  <a:spcBef>
                    <a:spcPts val="0"/>
                  </a:spcBef>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𝑀𝑆𝐸</m:t>
                      </m:r>
                      <m:d>
                        <m:dPr>
                          <m:ctrlPr>
                            <a:rPr lang="en-US" altLang="zh-CN" b="1" i="1" smtClean="0">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𝒂</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Sub>
                        </m:e>
                      </m:d>
                      <m:r>
                        <a:rPr lang="en-US" altLang="zh-CN" b="1" i="1"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e>
                        <m:sub>
                          <m:r>
                            <a:rPr lang="en-US" altLang="zh-CN" b="1" i="1" smtClean="0">
                              <a:latin typeface="Cambria Math" panose="02040503050406030204" pitchFamily="18" charset="0"/>
                              <a:cs typeface="Times New Roman" panose="02020603050405020304" pitchFamily="18" charset="0"/>
                            </a:rPr>
                            <m:t>𝒊</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Sub>
                      <m:r>
                        <a:rPr lang="en-US" altLang="zh-CN" b="1" i="1" smtClean="0">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smtClean="0">
                              <a:latin typeface="Cambria Math" panose="02040503050406030204" pitchFamily="18" charset="0"/>
                              <a:cs typeface="Times New Roman" panose="02020603050405020304" pitchFamily="18" charset="0"/>
                            </a:rPr>
                            <m:t>𝒂</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𝒚</m:t>
                              </m:r>
                            </m:e>
                            <m:sub>
                              <m:r>
                                <a:rPr lang="en-US" altLang="zh-CN" b="1" i="1">
                                  <a:latin typeface="Cambria Math" panose="02040503050406030204" pitchFamily="18" charset="0"/>
                                  <a:cs typeface="Times New Roman" panose="02020603050405020304" pitchFamily="18" charset="0"/>
                                </a:rPr>
                                <m:t>𝒌</m:t>
                              </m:r>
                            </m:sub>
                          </m:sSub>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𝒂</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Sub>
                      <m:r>
                        <a:rPr lang="en-US" altLang="zh-CN">
                          <a:latin typeface="Cambria Math" panose="02040503050406030204" pitchFamily="18" charset="0"/>
                          <a:cs typeface="Times New Roman" panose="02020603050405020304" pitchFamily="18" charset="0"/>
                        </a:rPr>
                        <m:t>+</m:t>
                      </m:r>
                      <m:r>
                        <a:rPr lang="en-US" altLang="zh-CN" b="0" i="0" smtClean="0">
                          <a:latin typeface="Cambria Math" panose="02040503050406030204" pitchFamily="18" charset="0"/>
                          <a:cs typeface="Times New Roman" panose="02020603050405020304" pitchFamily="18" charset="0"/>
                        </a:rPr>
                        <m:t>1</m:t>
                      </m:r>
                      <m:r>
                        <a:rPr lang="en-US" altLang="zh-CN">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smtClean="0">
                              <a:latin typeface="Cambria Math" panose="02040503050406030204" pitchFamily="18" charset="0"/>
                              <a:cs typeface="Times New Roman" panose="02020603050405020304" pitchFamily="18" charset="0"/>
                            </a:rPr>
                            <m:t>𝒂</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𝒃</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Sub>
                      <m:r>
                        <m:rPr>
                          <m:nor/>
                        </m:rPr>
                        <a:rPr lang="en-US" altLang="zh-CN" dirty="0">
                          <a:latin typeface="Times New Roman" panose="02020603050405020304" pitchFamily="18" charset="0"/>
                          <a:cs typeface="Times New Roman" panose="02020603050405020304" pitchFamily="18" charset="0"/>
                        </a:rPr>
                        <m:t>−</m:t>
                      </m:r>
                      <m:r>
                        <m:rPr>
                          <m:nor/>
                        </m:rPr>
                        <a:rPr lang="en-US" altLang="zh-CN" b="1" dirty="0">
                          <a:cs typeface="Times New Roman" panose="02020603050405020304" pitchFamily="18" charset="0"/>
                        </a:rPr>
                        <m:t> </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smtClean="0">
                              <a:latin typeface="Cambria Math" panose="02040503050406030204" pitchFamily="18" charset="0"/>
                              <a:cs typeface="Times New Roman" panose="02020603050405020304" pitchFamily="18" charset="0"/>
                            </a:rPr>
                            <m:t>𝒃</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𝒂</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Sub>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To obtain the optimal receive matrix</a:t>
                </a:r>
                <a:r>
                  <a:rPr lang="en-US" altLang="zh-CN" b="1" dirty="0">
                    <a:cs typeface="Times New Roman" panose="02020603050405020304" pitchFamily="18" charset="0"/>
                  </a:rPr>
                  <a:t> </a:t>
                </a:r>
                <a14:m>
                  <m:oMath xmlns:m="http://schemas.openxmlformats.org/officeDocument/2006/math">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up>
                        <m:r>
                          <m:rPr>
                            <m:sty m:val="p"/>
                          </m:rPr>
                          <a:rPr lang="en-US" altLang="zh-CN" b="1" i="1" smtClean="0">
                            <a:latin typeface="Cambria Math" panose="02040503050406030204" pitchFamily="18" charset="0"/>
                            <a:cs typeface="Times New Roman" panose="02020603050405020304" pitchFamily="18" charset="0"/>
                          </a:rPr>
                          <m:t>opt</m:t>
                        </m:r>
                      </m:sup>
                    </m:sSubSup>
                  </m:oMath>
                </a14:m>
                <a:r>
                  <a:rPr lang="en-US" altLang="zh-CN" dirty="0">
                    <a:latin typeface="Times New Roman" panose="02020603050405020304" pitchFamily="18" charset="0"/>
                    <a:cs typeface="Times New Roman" panose="02020603050405020304" pitchFamily="18" charset="0"/>
                  </a:rPr>
                  <a:t> in a more direct way, it suffices to find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such that the diagonal elements of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are minimized, regardless of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oMath>
                </a14:m>
                <a:r>
                  <a:rPr lang="en-US" altLang="zh-CN" dirty="0">
                    <a:latin typeface="Times New Roman" panose="02020603050405020304" pitchFamily="18" charset="0"/>
                    <a:cs typeface="Times New Roman" panose="02020603050405020304" pitchFamily="18" charset="0"/>
                  </a:rPr>
                  <a:t>. So take this construction:</a:t>
                </a:r>
              </a:p>
              <a:p>
                <a:pPr algn="ctr">
                  <a:lnSpc>
                    <a:spcPct val="100000"/>
                  </a:lnSpc>
                  <a:spcBef>
                    <a:spcPts val="0"/>
                  </a:spcBef>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cs typeface="Times New Roman" panose="02020603050405020304" pitchFamily="18" charset="0"/>
                            </a:rPr>
                          </m:ctrlPr>
                        </m:funcPr>
                        <m:fName>
                          <m:limLow>
                            <m:limLowPr>
                              <m:ctrlPr>
                                <a:rPr lang="en-US" altLang="zh-CN" b="1" i="1" smtClean="0">
                                  <a:latin typeface="Cambria Math" panose="02040503050406030204" pitchFamily="18" charset="0"/>
                                  <a:cs typeface="Times New Roman" panose="02020603050405020304" pitchFamily="18" charset="0"/>
                                </a:rPr>
                              </m:ctrlPr>
                            </m:limLowPr>
                            <m:e>
                              <m:r>
                                <m:rPr>
                                  <m:sty m:val="p"/>
                                </m:rPr>
                                <a:rPr lang="en-US" altLang="zh-CN" b="0" i="0" smtClean="0">
                                  <a:latin typeface="Cambria Math" panose="02040503050406030204" pitchFamily="18" charset="0"/>
                                  <a:cs typeface="Times New Roman" panose="02020603050405020304" pitchFamily="18" charset="0"/>
                                </a:rPr>
                                <m:t>minmize</m:t>
                              </m:r>
                            </m:e>
                            <m:lim>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lim>
                          </m:limLow>
                        </m:fName>
                        <m:e>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𝒄</m:t>
                              </m:r>
                            </m:e>
                            <m:sup>
                              <m:r>
                                <a:rPr lang="en-US" altLang="zh-CN" b="1" i="1" smtClean="0">
                                  <a:latin typeface="Cambria Math" panose="02040503050406030204" pitchFamily="18" charset="0"/>
                                  <a:cs typeface="Times New Roman" panose="02020603050405020304" pitchFamily="18" charset="0"/>
                                </a:rPr>
                                <m:t>𝑯</m:t>
                              </m:r>
                            </m:sup>
                          </m:sSup>
                        </m:e>
                      </m:func>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e>
                      </m:d>
                      <m:r>
                        <a:rPr lang="en-US" altLang="zh-CN" b="1" i="1" smtClean="0">
                          <a:latin typeface="Cambria Math" panose="02040503050406030204" pitchFamily="18" charset="0"/>
                          <a:cs typeface="Times New Roman" panose="02020603050405020304" pitchFamily="18" charset="0"/>
                        </a:rPr>
                        <m:t>𝒄</m:t>
                      </m:r>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For any given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oMath>
                </a14:m>
                <a:r>
                  <a:rPr lang="en-US" altLang="zh-CN" dirty="0">
                    <a:latin typeface="Times New Roman" panose="02020603050405020304" pitchFamily="18" charset="0"/>
                    <a:cs typeface="Times New Roman" panose="02020603050405020304" pitchFamily="18" charset="0"/>
                  </a:rPr>
                  <a:t>, it is a convex problem.</a:t>
                </a:r>
              </a:p>
              <a:p>
                <a:pPr>
                  <a:lnSpc>
                    <a:spcPct val="100000"/>
                  </a:lnSpc>
                  <a:spcBef>
                    <a:spcPts val="0"/>
                  </a:spcBef>
                </a:pPr>
                <a:r>
                  <a:rPr lang="en-US" altLang="zh-CN" dirty="0" err="1">
                    <a:latin typeface="Times New Roman" panose="02020603050405020304" pitchFamily="18" charset="0"/>
                    <a:cs typeface="Times New Roman" panose="02020603050405020304" pitchFamily="18" charset="0"/>
                  </a:rPr>
                  <a:t>Slove</a:t>
                </a:r>
                <a:r>
                  <a:rPr lang="en-US" altLang="zh-CN" dirty="0">
                    <a:latin typeface="Times New Roman" panose="02020603050405020304" pitchFamily="18" charset="0"/>
                    <a:cs typeface="Times New Roman" panose="02020603050405020304" pitchFamily="18" charset="0"/>
                  </a:rPr>
                  <a:t>: Set the</a:t>
                </a:r>
                <a14:m>
                  <m:oMath xmlns:m="http://schemas.openxmlformats.org/officeDocument/2006/math">
                    <m:r>
                      <m:rPr>
                        <m:sty m:val="p"/>
                      </m:rP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𝒄</m:t>
                        </m:r>
                      </m:e>
                      <m:sup>
                        <m:r>
                          <a:rPr lang="en-US" altLang="zh-CN" b="1" i="1">
                            <a:latin typeface="Cambria Math" panose="02040503050406030204" pitchFamily="18" charset="0"/>
                            <a:cs typeface="Times New Roman" panose="02020603050405020304" pitchFamily="18" charset="0"/>
                          </a:rPr>
                          <m:t>𝑯</m:t>
                        </m:r>
                      </m:sup>
                    </m:s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𝒄</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𝟎</m:t>
                    </m:r>
                  </m:oMath>
                </a14:m>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zh-CN" altLang="en-US" b="1" i="1" smtClean="0">
                              <a:latin typeface="Cambria Math" panose="02040503050406030204" pitchFamily="18" charset="0"/>
                              <a:cs typeface="Times New Roman" panose="02020603050405020304" pitchFamily="18" charset="0"/>
                            </a:rPr>
                            <m:t>𝛁</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sub>
                      </m:sSub>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𝒄</m:t>
                          </m:r>
                        </m:e>
                        <m:sup>
                          <m:r>
                            <a:rPr lang="en-US" altLang="zh-CN" b="1" i="1">
                              <a:latin typeface="Cambria Math" panose="02040503050406030204" pitchFamily="18" charset="0"/>
                              <a:cs typeface="Times New Roman" panose="02020603050405020304" pitchFamily="18" charset="0"/>
                            </a:rPr>
                            <m:t>𝑯</m:t>
                          </m:r>
                        </m:sup>
                      </m:s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e>
                      </m:d>
                      <m:r>
                        <a:rPr lang="en-US" altLang="zh-CN" b="1" i="1">
                          <a:latin typeface="Cambria Math" panose="02040503050406030204" pitchFamily="18" charset="0"/>
                          <a:cs typeface="Times New Roman" panose="02020603050405020304" pitchFamily="18" charset="0"/>
                        </a:rPr>
                        <m:t>𝒄</m:t>
                      </m:r>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zh-CN" altLang="en-US" b="1" i="1">
                              <a:latin typeface="Cambria Math" panose="02040503050406030204" pitchFamily="18" charset="0"/>
                              <a:cs typeface="Times New Roman" panose="02020603050405020304" pitchFamily="18" charset="0"/>
                            </a:rPr>
                            <m:t>𝛁</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sub>
                      </m:sSub>
                      <m:r>
                        <a:rPr lang="en-US" altLang="zh-CN" b="1" i="1" smtClean="0">
                          <a:latin typeface="Cambria Math" panose="02040503050406030204" pitchFamily="18" charset="0"/>
                          <a:cs typeface="Times New Roman" panose="02020603050405020304" pitchFamily="18" charset="0"/>
                        </a:rPr>
                        <m:t>𝑻𝒓</m:t>
                      </m:r>
                      <m:d>
                        <m:dPr>
                          <m:ctrlPr>
                            <a:rPr lang="en-US" altLang="zh-CN" b="1" i="1" smtClean="0">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e>
                          </m:d>
                          <m:r>
                            <a:rPr lang="en-US" altLang="zh-CN" b="1" i="1">
                              <a:latin typeface="Cambria Math" panose="02040503050406030204" pitchFamily="18" charset="0"/>
                              <a:cs typeface="Times New Roman" panose="02020603050405020304" pitchFamily="18" charset="0"/>
                            </a:rPr>
                            <m:t>𝒄</m:t>
                          </m:r>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𝒄</m:t>
                              </m:r>
                            </m:e>
                            <m:sup>
                              <m:r>
                                <a:rPr lang="en-US" altLang="zh-CN" b="1" i="1">
                                  <a:latin typeface="Cambria Math" panose="02040503050406030204" pitchFamily="18" charset="0"/>
                                  <a:cs typeface="Times New Roman" panose="02020603050405020304" pitchFamily="18" charset="0"/>
                                </a:rPr>
                                <m:t>𝑯</m:t>
                              </m:r>
                            </m:sup>
                          </m:sSup>
                        </m:e>
                      </m:d>
                      <m:r>
                        <a:rPr lang="en-US" altLang="zh-CN" b="1" i="1" smtClean="0">
                          <a:latin typeface="Cambria Math" panose="02040503050406030204" pitchFamily="18" charset="0"/>
                          <a:cs typeface="Times New Roman" panose="02020603050405020304" pitchFamily="18" charset="0"/>
                        </a:rPr>
                        <m:t>=</m:t>
                      </m:r>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𝑹</m:t>
                          </m:r>
                        </m:e>
                        <m:sub>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𝒚</m:t>
                              </m:r>
                            </m:e>
                            <m:sub>
                              <m:r>
                                <a:rPr lang="en-US" altLang="zh-CN" b="1" i="1" smtClean="0">
                                  <a:latin typeface="Cambria Math" panose="02040503050406030204" pitchFamily="18" charset="0"/>
                                  <a:cs typeface="Times New Roman" panose="02020603050405020304" pitchFamily="18" charset="0"/>
                                </a:rPr>
                                <m:t>𝒌</m:t>
                              </m:r>
                            </m:sub>
                          </m:sSub>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𝒄</m:t>
                      </m:r>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𝒄</m:t>
                          </m:r>
                        </m:e>
                        <m:sup>
                          <m:r>
                            <a:rPr lang="en-US" altLang="zh-CN" b="1" i="1">
                              <a:latin typeface="Cambria Math" panose="02040503050406030204" pitchFamily="18" charset="0"/>
                              <a:cs typeface="Times New Roman" panose="02020603050405020304" pitchFamily="18" charset="0"/>
                            </a:rPr>
                            <m:t>𝑯</m:t>
                          </m:r>
                        </m:sup>
                      </m:sSup>
                      <m:r>
                        <a:rPr lang="en-US" altLang="zh-CN" b="1" i="1"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𝑯</m:t>
                          </m:r>
                        </m:e>
                        <m:sub>
                          <m:r>
                            <a:rPr lang="en-US" altLang="zh-CN" b="1" i="1" smtClean="0">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𝒄</m:t>
                      </m:r>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𝒄</m:t>
                          </m:r>
                        </m:e>
                        <m:sup>
                          <m:r>
                            <a:rPr lang="en-US" altLang="zh-CN" b="1" i="1">
                              <a:latin typeface="Cambria Math" panose="02040503050406030204" pitchFamily="18" charset="0"/>
                              <a:cs typeface="Times New Roman" panose="02020603050405020304" pitchFamily="18" charset="0"/>
                            </a:rPr>
                            <m:t>𝑯</m:t>
                          </m:r>
                        </m:sup>
                      </m:sSup>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𝟎</m:t>
                      </m:r>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For all canonical basis </a:t>
                </a:r>
                <a14:m>
                  <m:oMath xmlns:m="http://schemas.openxmlformats.org/officeDocument/2006/math">
                    <m:r>
                      <a:rPr lang="en-US" altLang="zh-CN" b="1" i="1">
                        <a:latin typeface="Cambria Math" panose="02040503050406030204" pitchFamily="18" charset="0"/>
                        <a:cs typeface="Times New Roman" panose="02020603050405020304" pitchFamily="18" charset="0"/>
                      </a:rPr>
                      <m:t>𝒄</m:t>
                    </m:r>
                    <m:r>
                      <a:rPr lang="en-US" altLang="zh-CN" b="1" i="1" smtClean="0">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𝒄</m:t>
                    </m:r>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𝒄</m:t>
                        </m:r>
                      </m:e>
                      <m:sup>
                        <m:r>
                          <a:rPr lang="en-US" altLang="zh-CN" b="1" i="1">
                            <a:latin typeface="Cambria Math" panose="02040503050406030204" pitchFamily="18" charset="0"/>
                            <a:cs typeface="Times New Roman" panose="02020603050405020304" pitchFamily="18" charset="0"/>
                          </a:rPr>
                          <m:t>𝑯</m:t>
                        </m:r>
                      </m:sup>
                    </m:sSup>
                    <m:r>
                      <a:rPr lang="en-US" altLang="zh-CN" b="0" i="0" smtClean="0">
                        <a:latin typeface="Cambria Math" panose="02040503050406030204" pitchFamily="18" charset="0"/>
                        <a:cs typeface="Times New Roman" panose="02020603050405020304" pitchFamily="18" charset="0"/>
                      </a:rPr>
                      <m:t>=</m:t>
                    </m:r>
                    <m:r>
                      <m:rPr>
                        <m:sty m:val="p"/>
                      </m:rPr>
                      <a:rPr lang="en-US" altLang="zh-CN" b="0" i="0" smtClean="0">
                        <a:latin typeface="Cambria Math" panose="02040503050406030204" pitchFamily="18" charset="0"/>
                        <a:cs typeface="Times New Roman" panose="02020603050405020304" pitchFamily="18" charset="0"/>
                      </a:rPr>
                      <m:t>I</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up>
                        <m:r>
                          <m:rPr>
                            <m:sty m:val="p"/>
                          </m:rPr>
                          <a:rPr lang="en-US" altLang="zh-CN" b="1" i="1">
                            <a:latin typeface="Cambria Math" panose="02040503050406030204" pitchFamily="18" charset="0"/>
                            <a:cs typeface="Times New Roman" panose="02020603050405020304" pitchFamily="18" charset="0"/>
                          </a:rPr>
                          <m:t>opt</m:t>
                        </m:r>
                      </m:sup>
                    </m:sSubSup>
                  </m:oMath>
                </a14:m>
                <a:r>
                  <a:rPr lang="en-US" altLang="zh-CN" dirty="0">
                    <a:latin typeface="Times New Roman" panose="02020603050405020304" pitchFamily="18" charset="0"/>
                    <a:cs typeface="Times New Roman" panose="02020603050405020304" pitchFamily="18" charset="0"/>
                  </a:rPr>
                  <a:t> follows that:</a:t>
                </a:r>
              </a:p>
              <a:p>
                <a:pPr algn="ctr">
                  <a:lnSpc>
                    <a:spcPct val="100000"/>
                  </a:lnSpc>
                  <a:spcBef>
                    <a:spcPts val="0"/>
                  </a:spcBef>
                </a:pPr>
                <a14:m>
                  <m:oMath xmlns:m="http://schemas.openxmlformats.org/officeDocument/2006/math">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up>
                        <m:r>
                          <m:rPr>
                            <m:sty m:val="p"/>
                          </m:rPr>
                          <a:rPr lang="en-US" altLang="zh-CN" b="1" i="1">
                            <a:latin typeface="Cambria Math" panose="02040503050406030204" pitchFamily="18" charset="0"/>
                            <a:cs typeface="Times New Roman" panose="02020603050405020304" pitchFamily="18" charset="0"/>
                          </a:rPr>
                          <m:t>opt</m:t>
                        </m:r>
                      </m:sup>
                    </m:sSubSup>
                  </m:oMath>
                </a14:m>
                <a:r>
                  <a:rPr lang="en-US" altLang="zh-CN"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𝒏</m:t>
                                </m:r>
                              </m:e>
                              <m:sub>
                                <m:r>
                                  <a:rPr lang="en-US" altLang="zh-CN" b="1" i="1">
                                    <a:latin typeface="Cambria Math" panose="02040503050406030204" pitchFamily="18" charset="0"/>
                                    <a:cs typeface="Times New Roman" panose="02020603050405020304" pitchFamily="18" charset="0"/>
                                  </a:rPr>
                                  <m:t>𝒌</m:t>
                                </m:r>
                              </m:sub>
                            </m:sSub>
                          </m:sub>
                        </m:sSub>
                        <m:r>
                          <a:rPr lang="en-US" altLang="zh-CN" b="1" i="1" smtClean="0">
                            <a:latin typeface="Cambria Math" panose="02040503050406030204" pitchFamily="18" charset="0"/>
                            <a:cs typeface="Times New Roman" panose="02020603050405020304" pitchFamily="18" charset="0"/>
                          </a:rPr>
                          <m:t>)</m:t>
                        </m:r>
                      </m:e>
                      <m:sup>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𝟏</m:t>
                        </m:r>
                      </m:sup>
                    </m:s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Using the optimal receive matrix </a:t>
                </a:r>
                <a14:m>
                  <m:oMath xmlns:m="http://schemas.openxmlformats.org/officeDocument/2006/math">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up>
                        <m:r>
                          <m:rPr>
                            <m:sty m:val="p"/>
                          </m:rPr>
                          <a:rPr lang="en-US" altLang="zh-CN" b="1" i="1">
                            <a:latin typeface="Cambria Math" panose="02040503050406030204" pitchFamily="18" charset="0"/>
                            <a:cs typeface="Times New Roman" panose="02020603050405020304" pitchFamily="18" charset="0"/>
                          </a:rPr>
                          <m:t>opt</m:t>
                        </m:r>
                      </m:sup>
                    </m:sSubSup>
                  </m:oMath>
                </a14:m>
                <a:r>
                  <a:rPr lang="en-US" altLang="zh-CN" dirty="0">
                    <a:latin typeface="Times New Roman" panose="02020603050405020304" pitchFamily="18" charset="0"/>
                    <a:cs typeface="Times New Roman" panose="02020603050405020304" pitchFamily="18" charset="0"/>
                  </a:rPr>
                  <a:t>, we obtain the following concentrated error matrix:</a:t>
                </a:r>
              </a:p>
              <a:p>
                <a:pPr algn="ctr">
                  <a:lnSpc>
                    <a:spcPct val="100000"/>
                  </a:lnSpc>
                  <a:spcBef>
                    <a:spcPts val="0"/>
                  </a:spcBef>
                </a:pP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e>
                    </m:d>
                    <m:r>
                      <a:rPr lang="en-US" altLang="zh-CN" b="1" i="1"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up>
                            <m:r>
                              <m:rPr>
                                <m:sty m:val="p"/>
                              </m:rPr>
                              <a:rPr lang="en-US" altLang="zh-CN" b="1" i="1">
                                <a:latin typeface="Cambria Math" panose="02040503050406030204" pitchFamily="18" charset="0"/>
                                <a:cs typeface="Times New Roman" panose="02020603050405020304" pitchFamily="18" charset="0"/>
                              </a:rPr>
                              <m:t>opt</m:t>
                            </m:r>
                          </m:sup>
                        </m:sSubSup>
                      </m:e>
                    </m:d>
                    <m:r>
                      <a:rPr lang="en-US" altLang="zh-CN" b="1" i="1" smtClean="0">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r>
                      <m:rPr>
                        <m:sty m:val="p"/>
                      </m:rPr>
                      <a:rPr lang="en-US" altLang="zh-CN">
                        <a:latin typeface="Cambria Math" panose="02040503050406030204" pitchFamily="18" charset="0"/>
                        <a:cs typeface="Times New Roman" panose="02020603050405020304" pitchFamily="18" charset="0"/>
                      </a:rPr>
                      <m:t>I</m:t>
                    </m:r>
                    <m:r>
                      <a:rPr lang="en-US" altLang="zh-CN">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𝒏</m:t>
                                    </m:r>
                                  </m:e>
                                  <m:sub>
                                    <m:r>
                                      <a:rPr lang="en-US" altLang="zh-CN" b="1" i="1">
                                        <a:latin typeface="Cambria Math" panose="02040503050406030204" pitchFamily="18" charset="0"/>
                                        <a:cs typeface="Times New Roman" panose="02020603050405020304" pitchFamily="18" charset="0"/>
                                      </a:rPr>
                                      <m:t>𝒌</m:t>
                                    </m:r>
                                  </m:sub>
                                </m:sSub>
                              </m:sub>
                            </m:sSub>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smtClean="0">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smtClean="0">
                                    <a:latin typeface="Cambria Math" panose="02040503050406030204" pitchFamily="18" charset="0"/>
                                    <a:cs typeface="Times New Roman" panose="02020603050405020304" pitchFamily="18" charset="0"/>
                                  </a:rPr>
                                  <m:t>𝑹</m:t>
                                </m:r>
                              </m:e>
                              <m:sub>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𝒏</m:t>
                                    </m:r>
                                  </m:e>
                                  <m:sub>
                                    <m:r>
                                      <a:rPr lang="en-US" altLang="zh-CN" b="1" i="1" smtClean="0">
                                        <a:latin typeface="Cambria Math" panose="02040503050406030204" pitchFamily="18" charset="0"/>
                                        <a:cs typeface="Times New Roman" panose="02020603050405020304" pitchFamily="18" charset="0"/>
                                      </a:rPr>
                                      <m:t>𝒌</m:t>
                                    </m:r>
                                  </m:sub>
                                </m:sSub>
                              </m:sub>
                              <m:sup>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𝟏</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Expression above shows the linear minimum MSE (LMMSE) receiver or Wiener filter.</a:t>
                </a:r>
                <a:endParaRPr lang="zh-CN" altLang="en-US" dirty="0"/>
              </a:p>
            </p:txBody>
          </p:sp>
        </mc:Choice>
        <mc:Fallback>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660400" y="865711"/>
                <a:ext cx="11380573" cy="5263069"/>
              </a:xfrm>
              <a:blipFill>
                <a:blip r:embed="rId2"/>
                <a:stretch>
                  <a:fillRect l="-1232" t="-579"/>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LMMSE Receiver Matrix</a:t>
            </a:r>
          </a:p>
        </p:txBody>
      </p:sp>
    </p:spTree>
    <p:extLst>
      <p:ext uri="{BB962C8B-B14F-4D97-AF65-F5344CB8AC3E}">
        <p14:creationId xmlns:p14="http://schemas.microsoft.com/office/powerpoint/2010/main" val="996663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16</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263069"/>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many objective functions are naturally expressed as functions of the SINR of each </a:t>
                </a:r>
                <a:r>
                  <a:rPr lang="en-US" altLang="zh-CN" dirty="0" err="1">
                    <a:latin typeface="Times New Roman" panose="02020603050405020304" pitchFamily="18" charset="0"/>
                    <a:cs typeface="Times New Roman" panose="02020603050405020304" pitchFamily="18" charset="0"/>
                  </a:rPr>
                  <a:t>substream</a:t>
                </a:r>
                <a:r>
                  <a:rPr lang="en-US" altLang="zh-CN" dirty="0">
                    <a:latin typeface="Times New Roman" panose="02020603050405020304" pitchFamily="18" charset="0"/>
                    <a:cs typeface="Times New Roman" panose="02020603050405020304" pitchFamily="18" charset="0"/>
                  </a:rPr>
                  <a:t>. The SINR at the k-</a:t>
                </a:r>
                <a:r>
                  <a:rPr lang="en-US" altLang="zh-CN" dirty="0" err="1">
                    <a:latin typeface="Times New Roman" panose="02020603050405020304" pitchFamily="18" charset="0"/>
                    <a:cs typeface="Times New Roman" panose="02020603050405020304" pitchFamily="18" charset="0"/>
                  </a:rPr>
                  <a:t>th</a:t>
                </a: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carrier and the </a:t>
                </a:r>
                <a:r>
                  <a:rPr lang="en-US" altLang="zh-CN" dirty="0" err="1">
                    <a:latin typeface="Times New Roman" panose="02020603050405020304" pitchFamily="18" charset="0"/>
                    <a:cs typeface="Times New Roman" panose="02020603050405020304" pitchFamily="18" charset="0"/>
                  </a:rPr>
                  <a:t>i-th</a:t>
                </a:r>
                <a:r>
                  <a:rPr lang="en-US" altLang="zh-CN" dirty="0">
                    <a:latin typeface="Times New Roman" panose="02020603050405020304" pitchFamily="18" charset="0"/>
                    <a:cs typeface="Times New Roman" panose="02020603050405020304" pitchFamily="18" charset="0"/>
                  </a:rPr>
                  <a:t> spatial </a:t>
                </a:r>
                <a:r>
                  <a:rPr lang="en-US" altLang="zh-CN" dirty="0" err="1">
                    <a:latin typeface="Times New Roman" panose="02020603050405020304" pitchFamily="18" charset="0"/>
                    <a:cs typeface="Times New Roman" panose="02020603050405020304" pitchFamily="18" charset="0"/>
                  </a:rPr>
                  <a:t>substream</a:t>
                </a:r>
                <a:r>
                  <a:rPr lang="en-US" altLang="zh-CN" dirty="0">
                    <a:latin typeface="Times New Roman" panose="02020603050405020304" pitchFamily="18" charset="0"/>
                    <a:cs typeface="Times New Roman" panose="02020603050405020304" pitchFamily="18" charset="0"/>
                  </a:rPr>
                  <a:t> is:</a:t>
                </a:r>
              </a:p>
              <a:p>
                <a:pPr algn="ctr">
                  <a:lnSpc>
                    <a:spcPct val="100000"/>
                  </a:lnSpc>
                  <a:spcBef>
                    <a:spcPts val="0"/>
                  </a:spcBef>
                </a:pP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𝑆𝐼𝑁𝑅</m:t>
                        </m:r>
                      </m:e>
                      <m:sub>
                        <m:r>
                          <a:rPr lang="en-US" altLang="zh-CN" b="0" i="1">
                            <a:latin typeface="Cambria Math" panose="02040503050406030204" pitchFamily="18" charset="0"/>
                            <a:cs typeface="Times New Roman" panose="02020603050405020304" pitchFamily="18" charset="0"/>
                          </a:rPr>
                          <m:t>𝑘</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𝑖</m:t>
                        </m:r>
                      </m:sub>
                    </m:sSub>
                    <m:r>
                      <a:rPr lang="en-US" altLang="zh-CN" b="1" i="1" smtClean="0">
                        <a:latin typeface="Cambria Math" panose="02040503050406030204" pitchFamily="18" charset="0"/>
                        <a:cs typeface="Times New Roman" panose="02020603050405020304" pitchFamily="18" charset="0"/>
                      </a:rPr>
                      <m:t>=</m:t>
                    </m:r>
                    <m:f>
                      <m:fPr>
                        <m:ctrlPr>
                          <a:rPr lang="en-US" altLang="zh-CN" b="1" i="1" smtClean="0">
                            <a:latin typeface="Cambria Math" panose="02040503050406030204" pitchFamily="18" charset="0"/>
                            <a:cs typeface="Times New Roman" panose="02020603050405020304" pitchFamily="18" charset="0"/>
                          </a:rPr>
                        </m:ctrlPr>
                      </m:fPr>
                      <m:num>
                        <m:sSup>
                          <m:sSupPr>
                            <m:ctrlPr>
                              <a:rPr lang="en-US" altLang="zh-CN" b="1" i="1" smtClean="0">
                                <a:latin typeface="Cambria Math" panose="02040503050406030204" pitchFamily="18" charset="0"/>
                                <a:cs typeface="Times New Roman" panose="02020603050405020304" pitchFamily="18" charset="0"/>
                              </a:rPr>
                            </m:ctrlPr>
                          </m:sSup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𝒂</m:t>
                                </m:r>
                              </m:e>
                              <m:sub>
                                <m:r>
                                  <a:rPr lang="en-US" altLang="zh-CN" b="1" i="1">
                                    <a:latin typeface="Cambria Math" panose="02040503050406030204" pitchFamily="18" charset="0"/>
                                    <a:cs typeface="Times New Roman" panose="02020603050405020304" pitchFamily="18" charset="0"/>
                                  </a:rPr>
                                  <m:t>𝒌</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𝒊</m:t>
                                </m:r>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𝒃</m:t>
                                </m:r>
                              </m:e>
                              <m:sub>
                                <m:r>
                                  <a:rPr lang="en-US" altLang="zh-CN" b="1" i="1">
                                    <a:latin typeface="Cambria Math" panose="02040503050406030204" pitchFamily="18" charset="0"/>
                                    <a:cs typeface="Times New Roman" panose="02020603050405020304" pitchFamily="18" charset="0"/>
                                  </a:rPr>
                                  <m:t>𝒌</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𝒊</m:t>
                                </m:r>
                              </m:sub>
                            </m:sSub>
                          </m:e>
                          <m:sup>
                            <m:r>
                              <a:rPr lang="en-US" altLang="zh-CN" b="1" i="1" smtClean="0">
                                <a:latin typeface="Cambria Math" panose="02040503050406030204" pitchFamily="18" charset="0"/>
                                <a:cs typeface="Times New Roman" panose="02020603050405020304" pitchFamily="18" charset="0"/>
                              </a:rPr>
                              <m:t>𝟐</m:t>
                            </m:r>
                          </m:sup>
                        </m:sSup>
                      </m:num>
                      <m:den>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𝒂</m:t>
                            </m:r>
                          </m:e>
                          <m:sub>
                            <m:r>
                              <a:rPr lang="en-US" altLang="zh-CN" b="1" i="1">
                                <a:latin typeface="Cambria Math" panose="02040503050406030204" pitchFamily="18" charset="0"/>
                                <a:cs typeface="Times New Roman" panose="02020603050405020304" pitchFamily="18" charset="0"/>
                              </a:rPr>
                              <m:t>𝒌</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𝒊</m:t>
                            </m:r>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𝒂</m:t>
                            </m:r>
                          </m:e>
                          <m:sub>
                            <m:r>
                              <a:rPr lang="en-US" altLang="zh-CN" b="1" i="1">
                                <a:latin typeface="Cambria Math" panose="02040503050406030204" pitchFamily="18" charset="0"/>
                                <a:cs typeface="Times New Roman" panose="02020603050405020304" pitchFamily="18" charset="0"/>
                              </a:rPr>
                              <m:t>𝒌</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𝒊</m:t>
                            </m:r>
                          </m:sub>
                        </m:sSub>
                      </m:den>
                    </m:f>
                    <m:r>
                      <a:rPr lang="en-US" altLang="zh-CN" b="1" i="1" smtClean="0">
                        <a:latin typeface="Cambria Math" panose="02040503050406030204" pitchFamily="18" charset="0"/>
                        <a:cs typeface="Times New Roman" panose="02020603050405020304" pitchFamily="18" charset="0"/>
                      </a:rPr>
                      <m:t>≤</m:t>
                    </m:r>
                    <m:sSubSup>
                      <m:sSubSupPr>
                        <m:ctrlPr>
                          <a:rPr lang="en-US" altLang="zh-CN" b="1" i="1" smtClean="0">
                            <a:latin typeface="Cambria Math" panose="02040503050406030204" pitchFamily="18" charset="0"/>
                            <a:cs typeface="Times New Roman" panose="02020603050405020304" pitchFamily="18" charset="0"/>
                          </a:rPr>
                        </m:ctrlPr>
                      </m:sSubSupPr>
                      <m:e>
                        <m:r>
                          <a:rPr lang="en-US" altLang="zh-CN" b="1" i="1" smtClean="0">
                            <a:latin typeface="Cambria Math" panose="02040503050406030204" pitchFamily="18" charset="0"/>
                            <a:cs typeface="Times New Roman" panose="02020603050405020304" pitchFamily="18" charset="0"/>
                          </a:rPr>
                          <m:t>𝒃</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𝑹</m:t>
                        </m:r>
                      </m:e>
                      <m:sub>
                        <m:r>
                          <a:rPr lang="en-US" altLang="zh-CN" b="1" i="1" smtClean="0">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𝒃</m:t>
                        </m:r>
                      </m:e>
                      <m:sub>
                        <m:r>
                          <a:rPr lang="en-US" altLang="zh-CN" b="1" i="1">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Sub>
                  </m:oMath>
                </a14:m>
                <a:r>
                  <a:rPr lang="en-US" altLang="zh-CN" dirty="0">
                    <a:latin typeface="Times New Roman" panose="02020603050405020304" pitchFamily="18" charset="0"/>
                    <a:cs typeface="Times New Roman" panose="02020603050405020304" pitchFamily="18" charset="0"/>
                  </a:rPr>
                  <a:t>  (Cauchy Schwarz)</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upper bound can be achieved by:</a:t>
                </a:r>
                <a:r>
                  <a:rPr lang="en-US" altLang="zh-CN" b="1" dirty="0">
                    <a:cs typeface="Times New Roman" panose="02020603050405020304" pitchFamily="18" charset="0"/>
                  </a:rPr>
                  <a:t>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𝒂</m:t>
                        </m:r>
                      </m:e>
                      <m:sub>
                        <m:r>
                          <a:rPr lang="en-US" altLang="zh-CN" b="1" i="1">
                            <a:latin typeface="Cambria Math" panose="02040503050406030204" pitchFamily="18" charset="0"/>
                            <a:cs typeface="Times New Roman" panose="02020603050405020304" pitchFamily="18" charset="0"/>
                          </a:rPr>
                          <m:t>𝒌</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𝒊</m:t>
                        </m:r>
                      </m:sub>
                    </m:sSub>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𝒌</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𝒊</m:t>
                        </m:r>
                      </m:sub>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𝒃</m:t>
                        </m:r>
                      </m:e>
                      <m:sub>
                        <m:r>
                          <a:rPr lang="en-US" altLang="zh-CN" b="1" i="1">
                            <a:latin typeface="Cambria Math" panose="02040503050406030204" pitchFamily="18" charset="0"/>
                            <a:cs typeface="Times New Roman" panose="02020603050405020304" pitchFamily="18" charset="0"/>
                          </a:rPr>
                          <m:t>𝒌</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𝒊</m:t>
                        </m:r>
                      </m:sub>
                    </m:sSub>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𝑹</m:t>
                        </m:r>
                      </m:e>
                      <m:sub>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𝒚</m:t>
                            </m:r>
                          </m:e>
                          <m:sub>
                            <m:r>
                              <a:rPr lang="en-US" altLang="zh-CN" b="1" i="1" smtClean="0">
                                <a:latin typeface="Cambria Math" panose="02040503050406030204" pitchFamily="18" charset="0"/>
                                <a:cs typeface="Times New Roman" panose="02020603050405020304" pitchFamily="18" charset="0"/>
                              </a:rPr>
                              <m:t>𝒌</m:t>
                            </m:r>
                          </m:sub>
                        </m:sSub>
                        <m:r>
                          <a:rPr lang="en-US" altLang="zh-CN" b="1" i="1" smtClean="0">
                            <a:latin typeface="Cambria Math" panose="02040503050406030204" pitchFamily="18" charset="0"/>
                            <a:cs typeface="Times New Roman" panose="02020603050405020304" pitchFamily="18" charset="0"/>
                          </a:rPr>
                          <m:t>𝒌</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𝒊</m:t>
                        </m:r>
                      </m:sub>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𝒃</m:t>
                        </m:r>
                      </m:e>
                      <m:sub>
                        <m:r>
                          <a:rPr lang="en-US" altLang="zh-CN" b="1" i="1">
                            <a:latin typeface="Cambria Math" panose="02040503050406030204" pitchFamily="18" charset="0"/>
                            <a:cs typeface="Times New Roman" panose="02020603050405020304" pitchFamily="18" charset="0"/>
                          </a:rPr>
                          <m:t>𝒌</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𝒊</m:t>
                        </m:r>
                      </m:sub>
                    </m:sSub>
                  </m:oMath>
                </a14:m>
                <a:r>
                  <a:rPr lang="en-US" altLang="zh-CN" dirty="0">
                    <a:latin typeface="Times New Roman" panose="02020603050405020304" pitchFamily="18" charset="0"/>
                    <a:cs typeface="Times New Roman" panose="02020603050405020304" pitchFamily="18" charset="0"/>
                  </a:rPr>
                  <a:t>, which is also a Wiener filter. Noticing:</a:t>
                </a:r>
              </a:p>
              <a:p>
                <a:pP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𝑀𝑆𝐸</m:t>
                          </m:r>
                        </m:e>
                        <m:sub>
                          <m:r>
                            <a:rPr lang="en-US" altLang="zh-CN" b="0" i="1" smtClean="0">
                              <a:latin typeface="Cambria Math" panose="02040503050406030204" pitchFamily="18" charset="0"/>
                              <a:cs typeface="Times New Roman" panose="02020603050405020304" pitchFamily="18" charset="0"/>
                            </a:rPr>
                            <m:t>𝑘</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sSup>
                            <m:sSupPr>
                              <m:ctrlPr>
                                <a:rPr lang="en-US" altLang="zh-CN" b="1" i="1">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m:t>
                              </m:r>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𝒏</m:t>
                                          </m:r>
                                        </m:e>
                                        <m:sub>
                                          <m:r>
                                            <a:rPr lang="en-US" altLang="zh-CN" b="1" i="1">
                                              <a:latin typeface="Cambria Math" panose="02040503050406030204" pitchFamily="18" charset="0"/>
                                              <a:cs typeface="Times New Roman" panose="02020603050405020304" pitchFamily="18" charset="0"/>
                                            </a:rPr>
                                            <m:t>𝒌</m:t>
                                          </m:r>
                                        </m:sub>
                                      </m:sSub>
                                    </m:sub>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r>
                            <a:rPr lang="en-US" altLang="zh-CN" b="1" i="1" smtClean="0">
                              <a:latin typeface="Cambria Math" panose="02040503050406030204" pitchFamily="18" charset="0"/>
                              <a:cs typeface="Times New Roman" panose="02020603050405020304" pitchFamily="18" charset="0"/>
                            </a:rPr>
                            <m:t>]</m:t>
                          </m:r>
                        </m:e>
                        <m:sub>
                          <m:r>
                            <a:rPr lang="en-US" altLang="zh-CN" b="1" i="1" smtClean="0">
                              <a:latin typeface="Cambria Math" panose="02040503050406030204" pitchFamily="18" charset="0"/>
                              <a:cs typeface="Times New Roman" panose="02020603050405020304" pitchFamily="18" charset="0"/>
                            </a:rPr>
                            <m:t>𝒊𝒊</m:t>
                          </m:r>
                        </m:sub>
                      </m:sSub>
                      <m:r>
                        <a:rPr lang="en-US" altLang="zh-CN" b="0" i="1" smtClean="0">
                          <a:latin typeface="Cambria Math" panose="02040503050406030204" pitchFamily="18" charset="0"/>
                          <a:cs typeface="Times New Roman" panose="02020603050405020304" pitchFamily="18" charset="0"/>
                        </a:rPr>
                        <m:t>=</m:t>
                      </m:r>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𝑆</m:t>
                              </m:r>
                              <m:r>
                                <a:rPr lang="en-US" altLang="zh-CN" b="0" i="1" smtClean="0">
                                  <a:latin typeface="Cambria Math" panose="02040503050406030204" pitchFamily="18" charset="0"/>
                                  <a:cs typeface="Times New Roman" panose="02020603050405020304" pitchFamily="18" charset="0"/>
                                </a:rPr>
                                <m:t>𝐼</m:t>
                              </m:r>
                              <m:r>
                                <a:rPr lang="en-US" altLang="zh-CN" b="0" i="1">
                                  <a:latin typeface="Cambria Math" panose="02040503050406030204" pitchFamily="18" charset="0"/>
                                  <a:cs typeface="Times New Roman" panose="02020603050405020304" pitchFamily="18" charset="0"/>
                                </a:rPr>
                                <m:t>𝑁𝑅</m:t>
                              </m:r>
                            </m:e>
                            <m:sub>
                              <m:r>
                                <a:rPr lang="en-US" altLang="zh-CN" b="0" i="1">
                                  <a:latin typeface="Cambria Math" panose="02040503050406030204" pitchFamily="18" charset="0"/>
                                  <a:cs typeface="Times New Roman" panose="02020603050405020304" pitchFamily="18" charset="0"/>
                                </a:rPr>
                                <m:t>𝑘</m:t>
                              </m:r>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𝑖</m:t>
                              </m:r>
                            </m:sub>
                          </m:sSub>
                        </m:den>
                      </m:f>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Maximizing the SINR is clearly equivalent to minimizing the MSE.</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performance of a digital communication system is ultimately given by the fraction of bits in error or bit error rate (BER):</a:t>
                </a:r>
              </a:p>
              <a:p>
                <a:pPr algn="ct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𝑃</m:t>
                          </m:r>
                        </m:e>
                        <m:sub>
                          <m:r>
                            <a:rPr lang="en-US" altLang="zh-CN" b="0" i="1" smtClean="0">
                              <a:latin typeface="Cambria Math" panose="02040503050406030204" pitchFamily="18" charset="0"/>
                              <a:cs typeface="Times New Roman" panose="02020603050405020304" pitchFamily="18" charset="0"/>
                            </a:rPr>
                            <m:t>𝑒</m:t>
                          </m:r>
                        </m:sub>
                      </m:sSub>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𝑆𝐼𝑁𝑅</m:t>
                          </m:r>
                        </m:e>
                      </m:d>
                      <m:r>
                        <a:rPr lang="en-US" altLang="zh-CN" b="0" i="1" smtClean="0">
                          <a:latin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cs typeface="Times New Roman" panose="02020603050405020304" pitchFamily="18" charset="0"/>
                        </a:rPr>
                        <m:t>𝛼𝜗</m:t>
                      </m:r>
                      <m:r>
                        <a:rPr lang="en-US" altLang="zh-CN" b="0" i="1" smtClean="0">
                          <a:latin typeface="Cambria Math" panose="02040503050406030204" pitchFamily="18" charset="0"/>
                          <a:cs typeface="Times New Roman" panose="02020603050405020304" pitchFamily="18" charset="0"/>
                        </a:rPr>
                        <m:t>(</m:t>
                      </m:r>
                      <m:rad>
                        <m:radPr>
                          <m:degHide m:val="on"/>
                          <m:ctrlPr>
                            <a:rPr lang="zh-CN" altLang="en-US" b="0" i="1" smtClean="0">
                              <a:latin typeface="Cambria Math" panose="02040503050406030204" pitchFamily="18" charset="0"/>
                              <a:cs typeface="Times New Roman" panose="02020603050405020304" pitchFamily="18" charset="0"/>
                            </a:rPr>
                          </m:ctrlPr>
                        </m:radPr>
                        <m:deg/>
                        <m:e>
                          <m:r>
                            <a:rPr lang="zh-CN" altLang="en-US" b="0" i="1" smtClean="0">
                              <a:latin typeface="Cambria Math" panose="02040503050406030204" pitchFamily="18" charset="0"/>
                              <a:cs typeface="Times New Roman" panose="02020603050405020304" pitchFamily="18" charset="0"/>
                            </a:rPr>
                            <m:t>𝛽</m:t>
                          </m:r>
                          <m:r>
                            <a:rPr lang="en-US" altLang="zh-CN" b="0" i="1" smtClean="0">
                              <a:latin typeface="Cambria Math" panose="02040503050406030204" pitchFamily="18" charset="0"/>
                              <a:cs typeface="Times New Roman" panose="02020603050405020304" pitchFamily="18" charset="0"/>
                            </a:rPr>
                            <m:t>𝑆𝐼𝑁𝑅</m:t>
                          </m:r>
                        </m:e>
                      </m:rad>
                      <m:r>
                        <a:rPr lang="en-US" altLang="zh-CN" b="0" i="1" smtClean="0">
                          <a:latin typeface="Cambria Math" panose="02040503050406030204" pitchFamily="18" charset="0"/>
                          <a:cs typeface="Times New Roman" panose="020206030504050203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where</a:t>
                </a:r>
                <a14:m>
                  <m:oMath xmlns:m="http://schemas.openxmlformats.org/officeDocument/2006/math">
                    <m:r>
                      <a:rPr lang="zh-CN" altLang="en-US" b="0" i="0" smtClean="0">
                        <a:latin typeface="Cambria Math" panose="02040503050406030204" pitchFamily="18" charset="0"/>
                        <a:cs typeface="Times New Roman" panose="02020603050405020304" pitchFamily="18" charset="0"/>
                      </a:rPr>
                      <m:t> </m:t>
                    </m:r>
                    <m:r>
                      <a:rPr lang="zh-CN" altLang="en-US" i="1">
                        <a:latin typeface="Cambria Math" panose="02040503050406030204" pitchFamily="18" charset="0"/>
                        <a:cs typeface="Times New Roman" panose="02020603050405020304" pitchFamily="18" charset="0"/>
                      </a:rPr>
                      <m:t>𝛼</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a:t>
                </a:r>
                <a14:m>
                  <m:oMath xmlns:m="http://schemas.openxmlformats.org/officeDocument/2006/math">
                    <m:r>
                      <a:rPr lang="zh-CN" altLang="en-US" i="1">
                        <a:latin typeface="Cambria Math" panose="02040503050406030204" pitchFamily="18" charset="0"/>
                        <a:cs typeface="Times New Roman" panose="02020603050405020304" pitchFamily="18" charset="0"/>
                      </a:rPr>
                      <m:t>𝛽</m:t>
                    </m:r>
                  </m:oMath>
                </a14:m>
                <a:r>
                  <a:rPr lang="en-US" altLang="zh-CN" dirty="0">
                    <a:latin typeface="Times New Roman" panose="02020603050405020304" pitchFamily="18" charset="0"/>
                    <a:cs typeface="Times New Roman" panose="02020603050405020304" pitchFamily="18" charset="0"/>
                  </a:rPr>
                  <a:t> are constants that depend on the signal constellation, </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zh-CN" altLang="en-US" i="1">
                        <a:latin typeface="Cambria Math" panose="02040503050406030204" pitchFamily="18" charset="0"/>
                        <a:cs typeface="Times New Roman" panose="02020603050405020304" pitchFamily="18" charset="0"/>
                      </a:rPr>
                      <m:t>𝜗</m:t>
                    </m:r>
                  </m:oMath>
                </a14:m>
                <a:r>
                  <a:rPr lang="en-US" altLang="zh-CN" dirty="0">
                    <a:latin typeface="Times New Roman" panose="02020603050405020304" pitchFamily="18" charset="0"/>
                    <a:cs typeface="Times New Roman" panose="02020603050405020304" pitchFamily="18" charset="0"/>
                  </a:rPr>
                  <a:t>is the</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r>
                      <a:rPr lang="zh-CN" altLang="en-US" i="1">
                        <a:latin typeface="Cambria Math" panose="02040503050406030204" pitchFamily="18" charset="0"/>
                        <a:cs typeface="Times New Roman" panose="02020603050405020304" pitchFamily="18" charset="0"/>
                      </a:rPr>
                      <m:t>𝜗</m:t>
                    </m:r>
                  </m:oMath>
                </a14:m>
                <a:r>
                  <a:rPr lang="en-US" altLang="zh-CN" dirty="0">
                    <a:latin typeface="Times New Roman" panose="02020603050405020304" pitchFamily="18" charset="0"/>
                    <a:cs typeface="Times New Roman" panose="02020603050405020304" pitchFamily="18" charset="0"/>
                  </a:rPr>
                  <a:t>-function:</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zh-CN" altLang="en-US" i="1">
                        <a:latin typeface="Cambria Math" panose="02040503050406030204" pitchFamily="18" charset="0"/>
                        <a:cs typeface="Times New Roman" panose="02020603050405020304" pitchFamily="18" charset="0"/>
                      </a:rPr>
                      <m:t>𝜗</m:t>
                    </m:r>
                    <m:d>
                      <m:dPr>
                        <m:ctrlPr>
                          <a:rPr lang="en-US" altLang="zh-CN" i="1">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𝑥</m:t>
                        </m:r>
                      </m:e>
                    </m:d>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2</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𝜋</m:t>
                        </m:r>
                      </m:den>
                    </m:f>
                    <m:nary>
                      <m:naryPr>
                        <m:ctrlPr>
                          <a:rPr lang="en-US" altLang="zh-CN" b="0" i="1" smtClean="0">
                            <a:latin typeface="Cambria Math" panose="02040503050406030204" pitchFamily="18" charset="0"/>
                            <a:cs typeface="Times New Roman" panose="02020603050405020304" pitchFamily="18" charset="0"/>
                          </a:rPr>
                        </m:ctrlPr>
                      </m:naryPr>
                      <m:sub>
                        <m:r>
                          <m:rPr>
                            <m:brk m:alnAt="23"/>
                          </m:rPr>
                          <a:rPr lang="en-US" altLang="zh-CN" b="0" i="1" smtClean="0">
                            <a:latin typeface="Cambria Math" panose="02040503050406030204" pitchFamily="18" charset="0"/>
                            <a:cs typeface="Times New Roman" panose="02020603050405020304" pitchFamily="18" charset="0"/>
                          </a:rPr>
                          <m:t>𝑥</m:t>
                        </m:r>
                      </m:sub>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𝑒</m:t>
                            </m:r>
                          </m:e>
                          <m:sup>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𝜆</m:t>
                                </m:r>
                              </m:e>
                              <m: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𝑑</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𝜆</m:t>
                        </m:r>
                      </m:e>
                    </m:nary>
                    <m:r>
                      <a:rPr lang="en-US" altLang="zh-CN" b="0" i="1" smtClean="0">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𝜆</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/2</m:t>
                        </m:r>
                      </m:sup>
                    </m:sSup>
                  </m:oMath>
                </a14:m>
                <a:r>
                  <a:rPr lang="en-US" altLang="zh-CN" dirty="0">
                    <a:latin typeface="Times New Roman" panose="02020603050405020304" pitchFamily="18" charset="0"/>
                    <a:cs typeface="Times New Roman" panose="02020603050405020304" pitchFamily="18" charset="0"/>
                  </a:rPr>
                  <a:t>    (Chernoff upper bound)</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BER can be approximately obtained from the symbol error probability:</a:t>
                </a:r>
              </a:p>
              <a:p>
                <a:pPr algn="ctr">
                  <a:lnSpc>
                    <a:spcPct val="100000"/>
                  </a:lnSpc>
                  <a:spcBef>
                    <a:spcPts val="0"/>
                  </a:spcBef>
                </a:pP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𝐵𝐸𝑅</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𝑘</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𝑒</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sSup>
                      <m:sSupPr>
                        <m:ctrlPr>
                          <a:rPr lang="en-US" altLang="zh-CN" i="1">
                            <a:latin typeface="Cambria Math" panose="02040503050406030204" pitchFamily="18" charset="0"/>
                            <a:cs typeface="Times New Roman" panose="02020603050405020304" pitchFamily="18" charset="0"/>
                          </a:rPr>
                        </m:ctrlPr>
                      </m:sSupPr>
                      <m:e>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𝑆𝐼𝑁𝑅</m:t>
                        </m:r>
                        <m:r>
                          <a:rPr lang="en-US" altLang="zh-CN" i="1">
                            <a:latin typeface="Cambria Math" panose="02040503050406030204" pitchFamily="18" charset="0"/>
                            <a:cs typeface="Times New Roman" panose="02020603050405020304" pitchFamily="18" charset="0"/>
                          </a:rPr>
                          <m:t>/2</m:t>
                        </m:r>
                      </m:sup>
                    </m:sSup>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Where k=</a:t>
                </a:r>
                <a:r>
                  <a:rPr lang="en-US" altLang="zh-CN" dirty="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𝑙𝑜𝑔</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𝑀</m:t>
                    </m:r>
                  </m:oMath>
                </a14:m>
                <a:r>
                  <a:rPr lang="en-US" altLang="zh-CN" dirty="0">
                    <a:latin typeface="Times New Roman" panose="02020603050405020304" pitchFamily="18" charset="0"/>
                    <a:cs typeface="Times New Roman" panose="02020603050405020304" pitchFamily="18" charset="0"/>
                  </a:rPr>
                  <a:t> is the number of bits per symbol, and M is the constellation size.</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 It can be proved that the BER and the corresponding Chernoff upper bound are convex decreasing functions of the SINR and convex increasing functions of the MSE</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865711"/>
                <a:ext cx="11723816" cy="5263069"/>
              </a:xfrm>
              <a:blipFill>
                <a:blip r:embed="rId2"/>
                <a:stretch>
                  <a:fillRect l="-1190" t="-240"/>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SINR/BER</a:t>
            </a:r>
            <a:endParaRPr lang="en-US" altLang="zh-CN" dirty="0"/>
          </a:p>
        </p:txBody>
      </p:sp>
    </p:spTree>
    <p:extLst>
      <p:ext uri="{BB962C8B-B14F-4D97-AF65-F5344CB8AC3E}">
        <p14:creationId xmlns:p14="http://schemas.microsoft.com/office/powerpoint/2010/main" val="372550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17</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263069"/>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Lemma1: BER is convex decreasing functions of the SINR.</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Proof: Notice that </a:t>
                </a:r>
              </a:p>
              <a:p>
                <a:pP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𝑒</m:t>
                          </m:r>
                        </m:sub>
                      </m:sSub>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𝑆𝐼𝑁𝑅</m:t>
                          </m:r>
                        </m:e>
                      </m:d>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𝛼𝜗</m:t>
                      </m:r>
                      <m:r>
                        <a:rPr lang="en-US" altLang="zh-CN" i="1">
                          <a:latin typeface="Cambria Math" panose="02040503050406030204" pitchFamily="18" charset="0"/>
                          <a:cs typeface="Times New Roman" panose="02020603050405020304" pitchFamily="18" charset="0"/>
                        </a:rPr>
                        <m:t>(</m:t>
                      </m:r>
                      <m:rad>
                        <m:radPr>
                          <m:degHide m:val="on"/>
                          <m:ctrlPr>
                            <a:rPr lang="zh-CN" altLang="en-US" i="1">
                              <a:latin typeface="Cambria Math" panose="02040503050406030204" pitchFamily="18" charset="0"/>
                              <a:cs typeface="Times New Roman" panose="02020603050405020304" pitchFamily="18" charset="0"/>
                            </a:rPr>
                          </m:ctrlPr>
                        </m:radPr>
                        <m:deg/>
                        <m:e>
                          <m:r>
                            <a:rPr lang="zh-CN" altLang="en-US" i="1">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𝑆𝐼𝑁𝑅</m:t>
                          </m:r>
                        </m:e>
                      </m:rad>
                      <m:r>
                        <a:rPr lang="en-US" altLang="zh-CN" i="1">
                          <a:latin typeface="Cambria Math" panose="02040503050406030204" pitchFamily="18" charset="0"/>
                          <a:cs typeface="Times New Roman" panose="020206030504050203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It suffices to show that the first and second derivatives of </a:t>
                </a:r>
                <a14:m>
                  <m:oMath xmlns:m="http://schemas.openxmlformats.org/officeDocument/2006/math">
                    <m:r>
                      <a:rPr lang="zh-CN" altLang="en-US" i="1">
                        <a:latin typeface="Cambria Math" panose="02040503050406030204" pitchFamily="18" charset="0"/>
                        <a:cs typeface="Times New Roman" panose="02020603050405020304" pitchFamily="18" charset="0"/>
                      </a:rPr>
                      <m:t>𝜗</m:t>
                    </m:r>
                    <m:r>
                      <a:rPr lang="en-US" altLang="zh-CN" i="1">
                        <a:latin typeface="Cambria Math" panose="02040503050406030204" pitchFamily="18" charset="0"/>
                        <a:cs typeface="Times New Roman" panose="02020603050405020304" pitchFamily="18" charset="0"/>
                      </a:rPr>
                      <m:t>(</m:t>
                    </m:r>
                    <m:rad>
                      <m:radPr>
                        <m:degHide m:val="on"/>
                        <m:ctrlPr>
                          <a:rPr lang="zh-CN" altLang="en-US" i="1">
                            <a:latin typeface="Cambria Math" panose="02040503050406030204" pitchFamily="18" charset="0"/>
                            <a:cs typeface="Times New Roman" panose="02020603050405020304" pitchFamily="18" charset="0"/>
                          </a:rPr>
                        </m:ctrlPr>
                      </m:radPr>
                      <m:deg/>
                      <m:e>
                        <m:r>
                          <a:rPr lang="zh-CN" altLang="en-US" i="1">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𝑆𝐼𝑁𝑅</m:t>
                        </m:r>
                      </m:e>
                    </m:rad>
                    <m:r>
                      <a:rPr lang="en-US" altLang="zh-CN" i="1">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are negative and positive:</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Lemma2: Chernoff upper bound is convex decreasing functions of the SINR.</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Proof: Notice that </a:t>
                </a:r>
              </a:p>
              <a:p>
                <a:pP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𝑒</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𝛼</m:t>
                          </m:r>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𝑆𝐼𝑁𝑅</m:t>
                          </m:r>
                          <m:r>
                            <a:rPr lang="en-US" altLang="zh-CN" i="1">
                              <a:latin typeface="Cambria Math" panose="02040503050406030204" pitchFamily="18" charset="0"/>
                              <a:cs typeface="Times New Roman" panose="02020603050405020304" pitchFamily="18" charset="0"/>
                            </a:rPr>
                            <m:t>/2</m:t>
                          </m:r>
                        </m:sup>
                      </m:sSup>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It suffices to show that the first and second derivatives of </a:t>
                </a:r>
                <a14:m>
                  <m:oMath xmlns:m="http://schemas.openxmlformats.org/officeDocument/2006/math">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𝛼</m:t>
                        </m:r>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𝛽</m:t>
                        </m:r>
                        <m:r>
                          <m:rPr>
                            <m:sty m:val="p"/>
                          </m:rPr>
                          <a:rPr lang="en-US" altLang="zh-CN" i="1">
                            <a:latin typeface="Cambria Math" panose="02040503050406030204" pitchFamily="18" charset="0"/>
                            <a:cs typeface="Times New Roman" panose="02020603050405020304" pitchFamily="18" charset="0"/>
                          </a:rPr>
                          <m:t>x</m:t>
                        </m:r>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are negative and positive:</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865711"/>
                <a:ext cx="11723816" cy="5263069"/>
              </a:xfrm>
              <a:blipFill>
                <a:blip r:embed="rId2"/>
                <a:stretch>
                  <a:fillRect l="-1190" t="-240"/>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SINR/BER</a:t>
            </a:r>
            <a:endParaRPr lang="en-US" altLang="zh-CN" dirty="0"/>
          </a:p>
        </p:txBody>
      </p:sp>
      <p:pic>
        <p:nvPicPr>
          <p:cNvPr id="2" name="图片 1">
            <a:extLst>
              <a:ext uri="{FF2B5EF4-FFF2-40B4-BE49-F238E27FC236}">
                <a16:creationId xmlns:a16="http://schemas.microsoft.com/office/drawing/2014/main" id="{E4CBC7D8-E39E-B64F-B93D-0C2466E717EA}"/>
              </a:ext>
            </a:extLst>
          </p:cNvPr>
          <p:cNvPicPr>
            <a:picLocks noChangeAspect="1"/>
          </p:cNvPicPr>
          <p:nvPr/>
        </p:nvPicPr>
        <p:blipFill rotWithShape="1">
          <a:blip r:embed="rId3"/>
          <a:srcRect r="1581" b="7011"/>
          <a:stretch/>
        </p:blipFill>
        <p:spPr>
          <a:xfrm>
            <a:off x="3475388" y="2392540"/>
            <a:ext cx="4589287" cy="557148"/>
          </a:xfrm>
          <a:prstGeom prst="rect">
            <a:avLst/>
          </a:prstGeom>
        </p:spPr>
      </p:pic>
      <p:pic>
        <p:nvPicPr>
          <p:cNvPr id="3" name="图片 2">
            <a:extLst>
              <a:ext uri="{FF2B5EF4-FFF2-40B4-BE49-F238E27FC236}">
                <a16:creationId xmlns:a16="http://schemas.microsoft.com/office/drawing/2014/main" id="{F0E61A9B-25D1-0644-ACD4-23C4072F274E}"/>
              </a:ext>
            </a:extLst>
          </p:cNvPr>
          <p:cNvPicPr>
            <a:picLocks noChangeAspect="1"/>
          </p:cNvPicPr>
          <p:nvPr/>
        </p:nvPicPr>
        <p:blipFill>
          <a:blip r:embed="rId4"/>
          <a:stretch>
            <a:fillRect/>
          </a:stretch>
        </p:blipFill>
        <p:spPr>
          <a:xfrm>
            <a:off x="3662891" y="2949688"/>
            <a:ext cx="4214283" cy="557638"/>
          </a:xfrm>
          <a:prstGeom prst="rect">
            <a:avLst/>
          </a:prstGeom>
        </p:spPr>
      </p:pic>
      <p:pic>
        <p:nvPicPr>
          <p:cNvPr id="7" name="图片 6">
            <a:extLst>
              <a:ext uri="{FF2B5EF4-FFF2-40B4-BE49-F238E27FC236}">
                <a16:creationId xmlns:a16="http://schemas.microsoft.com/office/drawing/2014/main" id="{8910A449-EF2D-0247-BBE8-E5119D896BE0}"/>
              </a:ext>
            </a:extLst>
          </p:cNvPr>
          <p:cNvPicPr>
            <a:picLocks noChangeAspect="1"/>
          </p:cNvPicPr>
          <p:nvPr/>
        </p:nvPicPr>
        <p:blipFill>
          <a:blip r:embed="rId5"/>
          <a:stretch>
            <a:fillRect/>
          </a:stretch>
        </p:blipFill>
        <p:spPr>
          <a:xfrm>
            <a:off x="3892902" y="5233836"/>
            <a:ext cx="3984272" cy="1089095"/>
          </a:xfrm>
          <a:prstGeom prst="rect">
            <a:avLst/>
          </a:prstGeom>
        </p:spPr>
      </p:pic>
    </p:spTree>
    <p:extLst>
      <p:ext uri="{BB962C8B-B14F-4D97-AF65-F5344CB8AC3E}">
        <p14:creationId xmlns:p14="http://schemas.microsoft.com/office/powerpoint/2010/main" val="2427384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18</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Lemma3: BER is convex increasing functions of the MSE.</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Proof: Notice that </a:t>
                </a:r>
              </a:p>
              <a:p>
                <a:pPr algn="ctr">
                  <a:lnSpc>
                    <a:spcPct val="100000"/>
                  </a:lnSpc>
                  <a:spcBef>
                    <a:spcPts val="0"/>
                  </a:spcBef>
                </a:pP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𝑀𝑆𝐸</m:t>
                        </m:r>
                      </m:e>
                      <m:sub>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sub>
                    </m:sSub>
                    <m:r>
                      <a:rPr lang="en-US" altLang="zh-CN" i="1">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𝑆𝐼𝑁𝑅</m:t>
                            </m:r>
                          </m:e>
                          <m:sub>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sub>
                        </m:sSub>
                      </m:den>
                    </m:f>
                  </m:oMath>
                </a14:m>
                <a:r>
                  <a:rPr lang="en-US" altLang="zh-CN"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𝑒</m:t>
                        </m:r>
                      </m:sub>
                    </m:sSub>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𝑆𝐼𝑁𝑅</m:t>
                        </m:r>
                      </m:e>
                    </m:d>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𝛼𝜗</m:t>
                    </m:r>
                    <m:r>
                      <a:rPr lang="en-US" altLang="zh-CN" i="1">
                        <a:latin typeface="Cambria Math" panose="02040503050406030204" pitchFamily="18" charset="0"/>
                        <a:cs typeface="Times New Roman" panose="02020603050405020304" pitchFamily="18" charset="0"/>
                      </a:rPr>
                      <m:t>(</m:t>
                    </m:r>
                    <m:rad>
                      <m:radPr>
                        <m:degHide m:val="on"/>
                        <m:ctrlPr>
                          <a:rPr lang="zh-CN" altLang="en-US" i="1">
                            <a:latin typeface="Cambria Math" panose="02040503050406030204" pitchFamily="18" charset="0"/>
                            <a:cs typeface="Times New Roman" panose="02020603050405020304" pitchFamily="18" charset="0"/>
                          </a:rPr>
                        </m:ctrlPr>
                      </m:radPr>
                      <m:deg/>
                      <m:e>
                        <m:r>
                          <a:rPr lang="zh-CN" altLang="en-US" i="1">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𝑆𝐼𝑁𝑅</m:t>
                        </m:r>
                      </m:e>
                    </m:rad>
                    <m:r>
                      <a:rPr lang="en-US" altLang="zh-CN" i="1">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To prove that the BER is convex increasing in the MSE, it suffices to show that the first and second derivatives are both positive :</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where the zeros are</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It is remarkable that for </a:t>
                </a:r>
                <a14:m>
                  <m:oMath xmlns:m="http://schemas.openxmlformats.org/officeDocument/2006/math">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𝛽</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altLang="zh-CN" dirty="0">
                    <a:latin typeface="Times New Roman" panose="02020603050405020304" pitchFamily="18" charset="0"/>
                    <a:cs typeface="Times New Roman" panose="02020603050405020304" pitchFamily="18" charset="0"/>
                  </a:rPr>
                  <a:t>, both zeros coincide, which means that the BER function is convex for the whole range of MSE values. Otherwise, BER is convex increasing of the MSE only when</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865711"/>
                <a:ext cx="11723816" cy="5735116"/>
              </a:xfrm>
              <a:blipFill>
                <a:blip r:embed="rId2"/>
                <a:stretch>
                  <a:fillRect l="-1190" t="-221" r="-541"/>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SINR/BER</a:t>
            </a:r>
            <a:endParaRPr lang="en-US" altLang="zh-CN" dirty="0"/>
          </a:p>
        </p:txBody>
      </p:sp>
      <p:pic>
        <p:nvPicPr>
          <p:cNvPr id="8" name="图片 7">
            <a:extLst>
              <a:ext uri="{FF2B5EF4-FFF2-40B4-BE49-F238E27FC236}">
                <a16:creationId xmlns:a16="http://schemas.microsoft.com/office/drawing/2014/main" id="{261A6AE9-230D-DD49-BBC2-0DFB1CF5C781}"/>
              </a:ext>
            </a:extLst>
          </p:cNvPr>
          <p:cNvPicPr>
            <a:picLocks noChangeAspect="1"/>
          </p:cNvPicPr>
          <p:nvPr/>
        </p:nvPicPr>
        <p:blipFill>
          <a:blip r:embed="rId3"/>
          <a:stretch>
            <a:fillRect/>
          </a:stretch>
        </p:blipFill>
        <p:spPr>
          <a:xfrm>
            <a:off x="3014132" y="2391773"/>
            <a:ext cx="1724378" cy="559506"/>
          </a:xfrm>
          <a:prstGeom prst="rect">
            <a:avLst/>
          </a:prstGeom>
        </p:spPr>
      </p:pic>
      <p:pic>
        <p:nvPicPr>
          <p:cNvPr id="9" name="图片 8">
            <a:extLst>
              <a:ext uri="{FF2B5EF4-FFF2-40B4-BE49-F238E27FC236}">
                <a16:creationId xmlns:a16="http://schemas.microsoft.com/office/drawing/2014/main" id="{B6DB50BA-4B7A-144A-A1F5-C8D337EAA9DB}"/>
              </a:ext>
            </a:extLst>
          </p:cNvPr>
          <p:cNvPicPr>
            <a:picLocks noChangeAspect="1"/>
          </p:cNvPicPr>
          <p:nvPr/>
        </p:nvPicPr>
        <p:blipFill>
          <a:blip r:embed="rId4"/>
          <a:stretch>
            <a:fillRect/>
          </a:stretch>
        </p:blipFill>
        <p:spPr>
          <a:xfrm>
            <a:off x="4738510" y="2393364"/>
            <a:ext cx="4863042" cy="556324"/>
          </a:xfrm>
          <a:prstGeom prst="rect">
            <a:avLst/>
          </a:prstGeom>
        </p:spPr>
      </p:pic>
      <p:pic>
        <p:nvPicPr>
          <p:cNvPr id="10" name="图片 9">
            <a:extLst>
              <a:ext uri="{FF2B5EF4-FFF2-40B4-BE49-F238E27FC236}">
                <a16:creationId xmlns:a16="http://schemas.microsoft.com/office/drawing/2014/main" id="{DE66D04E-ED94-DD4D-9DCD-C85F859D6290}"/>
              </a:ext>
            </a:extLst>
          </p:cNvPr>
          <p:cNvPicPr>
            <a:picLocks noChangeAspect="1"/>
          </p:cNvPicPr>
          <p:nvPr/>
        </p:nvPicPr>
        <p:blipFill>
          <a:blip r:embed="rId5"/>
          <a:stretch>
            <a:fillRect/>
          </a:stretch>
        </p:blipFill>
        <p:spPr>
          <a:xfrm>
            <a:off x="3138829" y="2962281"/>
            <a:ext cx="1728422" cy="544453"/>
          </a:xfrm>
          <a:prstGeom prst="rect">
            <a:avLst/>
          </a:prstGeom>
        </p:spPr>
      </p:pic>
      <p:pic>
        <p:nvPicPr>
          <p:cNvPr id="11" name="图片 10">
            <a:extLst>
              <a:ext uri="{FF2B5EF4-FFF2-40B4-BE49-F238E27FC236}">
                <a16:creationId xmlns:a16="http://schemas.microsoft.com/office/drawing/2014/main" id="{7AA6865C-65B3-2048-9CBE-22F1BC99703D}"/>
              </a:ext>
            </a:extLst>
          </p:cNvPr>
          <p:cNvPicPr>
            <a:picLocks noChangeAspect="1"/>
          </p:cNvPicPr>
          <p:nvPr/>
        </p:nvPicPr>
        <p:blipFill>
          <a:blip r:embed="rId6"/>
          <a:stretch>
            <a:fillRect/>
          </a:stretch>
        </p:blipFill>
        <p:spPr>
          <a:xfrm>
            <a:off x="4738510" y="2949688"/>
            <a:ext cx="4720709" cy="559152"/>
          </a:xfrm>
          <a:prstGeom prst="rect">
            <a:avLst/>
          </a:prstGeom>
        </p:spPr>
      </p:pic>
      <p:pic>
        <p:nvPicPr>
          <p:cNvPr id="12" name="图片 11">
            <a:extLst>
              <a:ext uri="{FF2B5EF4-FFF2-40B4-BE49-F238E27FC236}">
                <a16:creationId xmlns:a16="http://schemas.microsoft.com/office/drawing/2014/main" id="{E724EDAF-7B98-BA42-81A5-EDBF8593BB57}"/>
              </a:ext>
            </a:extLst>
          </p:cNvPr>
          <p:cNvPicPr>
            <a:picLocks noChangeAspect="1"/>
          </p:cNvPicPr>
          <p:nvPr/>
        </p:nvPicPr>
        <p:blipFill>
          <a:blip r:embed="rId7"/>
          <a:stretch>
            <a:fillRect/>
          </a:stretch>
        </p:blipFill>
        <p:spPr>
          <a:xfrm>
            <a:off x="4738510" y="3902911"/>
            <a:ext cx="2714976" cy="1185540"/>
          </a:xfrm>
          <a:prstGeom prst="rect">
            <a:avLst/>
          </a:prstGeom>
        </p:spPr>
      </p:pic>
      <p:pic>
        <p:nvPicPr>
          <p:cNvPr id="13" name="图片 12">
            <a:extLst>
              <a:ext uri="{FF2B5EF4-FFF2-40B4-BE49-F238E27FC236}">
                <a16:creationId xmlns:a16="http://schemas.microsoft.com/office/drawing/2014/main" id="{BEB0673C-4945-0D4C-B3F5-F30017AA133A}"/>
              </a:ext>
            </a:extLst>
          </p:cNvPr>
          <p:cNvPicPr>
            <a:picLocks noChangeAspect="1"/>
          </p:cNvPicPr>
          <p:nvPr/>
        </p:nvPicPr>
        <p:blipFill>
          <a:blip r:embed="rId8"/>
          <a:stretch>
            <a:fillRect/>
          </a:stretch>
        </p:blipFill>
        <p:spPr>
          <a:xfrm>
            <a:off x="4967275" y="5827725"/>
            <a:ext cx="2423581" cy="329128"/>
          </a:xfrm>
          <a:prstGeom prst="rect">
            <a:avLst/>
          </a:prstGeom>
        </p:spPr>
      </p:pic>
    </p:spTree>
    <p:extLst>
      <p:ext uri="{BB962C8B-B14F-4D97-AF65-F5344CB8AC3E}">
        <p14:creationId xmlns:p14="http://schemas.microsoft.com/office/powerpoint/2010/main" val="241504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19</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Lemma4: Chernoff upper bound BER is convex increasing functions of the MSE.</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Proof: Notice that </a:t>
                </a:r>
              </a:p>
              <a:p>
                <a:pPr algn="ctr">
                  <a:lnSpc>
                    <a:spcPct val="100000"/>
                  </a:lnSpc>
                  <a:spcBef>
                    <a:spcPts val="0"/>
                  </a:spcBef>
                </a:pP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𝑀𝑆𝐸</m:t>
                        </m:r>
                      </m:e>
                      <m:sub>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sub>
                    </m:sSub>
                    <m:r>
                      <a:rPr lang="en-US" altLang="zh-CN" i="1">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𝑆𝐼𝑁𝑅</m:t>
                            </m:r>
                          </m:e>
                          <m:sub>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𝑖</m:t>
                            </m:r>
                          </m:sub>
                        </m:sSub>
                      </m:den>
                    </m:f>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𝑒</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2</m:t>
                        </m:r>
                      </m:den>
                    </m:f>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𝛼</m:t>
                        </m:r>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𝛽</m:t>
                        </m:r>
                        <m:r>
                          <a:rPr lang="en-US" altLang="zh-CN" i="1">
                            <a:latin typeface="Cambria Math" panose="02040503050406030204" pitchFamily="18" charset="0"/>
                            <a:cs typeface="Times New Roman" panose="02020603050405020304" pitchFamily="18" charset="0"/>
                          </a:rPr>
                          <m:t>𝑆𝐼𝑁𝑅</m:t>
                        </m:r>
                        <m:r>
                          <a:rPr lang="en-US" altLang="zh-CN" i="1">
                            <a:latin typeface="Cambria Math" panose="02040503050406030204" pitchFamily="18" charset="0"/>
                            <a:cs typeface="Times New Roman" panose="02020603050405020304" pitchFamily="18" charset="0"/>
                          </a:rPr>
                          <m:t>/2</m:t>
                        </m:r>
                      </m:sup>
                    </m:sSup>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To prove that the Chernoff upper bound of BER is convex increasing in the MSE, it suffices to show that the first and second derivatives are both positive :</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BER is convex increasing of the MSE only when</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cs typeface="Times New Roman" panose="02020603050405020304" pitchFamily="18" charset="0"/>
                        </a:rPr>
                        <m:t>𝑀𝑆𝐸</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/4</m:t>
                      </m:r>
                    </m:oMath>
                  </m:oMathPara>
                </a14:m>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Lemma5: The exact BER function and the Chernoff upper bound are indeed convex in the MSE for a BER.</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Lemma6: Wiener filter has been obtained as the optimum linear receiver in the sense that it minimizes each of the MSEs, maximizes each of the SINRs, and minimizes each of the BERs</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Proof: From Lemma1-4, lemma5,6 is obvious.</a:t>
                </a: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865711"/>
                <a:ext cx="11723816" cy="5735116"/>
              </a:xfrm>
              <a:blipFill>
                <a:blip r:embed="rId2"/>
                <a:stretch>
                  <a:fillRect l="-1190" t="-221"/>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SINR/BER</a:t>
            </a:r>
            <a:endParaRPr lang="en-US" altLang="zh-CN" dirty="0"/>
          </a:p>
        </p:txBody>
      </p:sp>
      <p:pic>
        <p:nvPicPr>
          <p:cNvPr id="2" name="图片 1">
            <a:extLst>
              <a:ext uri="{FF2B5EF4-FFF2-40B4-BE49-F238E27FC236}">
                <a16:creationId xmlns:a16="http://schemas.microsoft.com/office/drawing/2014/main" id="{38057C7F-CC74-6D4B-BEBB-20ED02C0D83E}"/>
              </a:ext>
            </a:extLst>
          </p:cNvPr>
          <p:cNvPicPr>
            <a:picLocks noChangeAspect="1"/>
          </p:cNvPicPr>
          <p:nvPr/>
        </p:nvPicPr>
        <p:blipFill>
          <a:blip r:embed="rId3"/>
          <a:stretch>
            <a:fillRect/>
          </a:stretch>
        </p:blipFill>
        <p:spPr>
          <a:xfrm>
            <a:off x="3752487" y="2524702"/>
            <a:ext cx="4654006" cy="1082122"/>
          </a:xfrm>
          <a:prstGeom prst="rect">
            <a:avLst/>
          </a:prstGeom>
        </p:spPr>
      </p:pic>
    </p:spTree>
    <p:extLst>
      <p:ext uri="{BB962C8B-B14F-4D97-AF65-F5344CB8AC3E}">
        <p14:creationId xmlns:p14="http://schemas.microsoft.com/office/powerpoint/2010/main" val="92201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136235" y="2377027"/>
            <a:ext cx="7269276" cy="2019995"/>
          </a:xfrm>
        </p:spPr>
        <p:txBody>
          <a:bodyPr/>
          <a:lstStyle/>
          <a:p>
            <a:pPr algn="ctr"/>
            <a:r>
              <a:rPr lang="en" altLang="zh-CN" sz="3200" dirty="0">
                <a:ea typeface="+mn-ea"/>
                <a:cs typeface="+mn-ea"/>
              </a:rPr>
              <a:t>Joint Tx-Rx Beamforming Design for Multicarrier MIMO Channels</a:t>
            </a:r>
            <a:endParaRPr lang="zh-CN" altLang="en-US" sz="3200" dirty="0">
              <a:ea typeface="+mn-ea"/>
              <a:cs typeface="+mn-ea"/>
            </a:endParaRP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2958" y="4379642"/>
            <a:ext cx="3342640"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accent2"/>
                </a:solidFill>
                <a:latin typeface="Arial"/>
                <a:cs typeface="+mn-ea"/>
              </a:rPr>
              <a:t>Reporter</a:t>
            </a:r>
            <a:r>
              <a:rPr kumimoji="0" lang="zh-CN" altLang="en-US" sz="2000" i="0" u="none" strike="noStrike" kern="1200" cap="none" spc="0" normalizeH="0" baseline="0" noProof="0" dirty="0">
                <a:ln>
                  <a:noFill/>
                </a:ln>
                <a:solidFill>
                  <a:schemeClr val="accent2"/>
                </a:solidFill>
                <a:effectLst/>
                <a:uLnTx/>
                <a:uFillTx/>
                <a:latin typeface="Arial"/>
                <a:cs typeface="+mn-ea"/>
              </a:rPr>
              <a:t>：程家乐</a:t>
            </a: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chemeClr val="accent1"/>
                </a:solidFill>
                <a:effectLst/>
                <a:uLnTx/>
                <a:uFillTx/>
                <a:latin typeface="Arial"/>
                <a:cs typeface="+mn-ea"/>
              </a:rPr>
              <a:t>Date</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lang="en-US" altLang="zh-CN" sz="2000" dirty="0">
                <a:solidFill>
                  <a:schemeClr val="accent1"/>
                </a:solidFill>
                <a:latin typeface="Arial"/>
                <a:cs typeface="+mn-ea"/>
              </a:rPr>
              <a:t>2019</a:t>
            </a:r>
            <a:r>
              <a:rPr kumimoji="0" lang="en-US" altLang="zh-CN" sz="2000" i="0" u="none" strike="noStrike" kern="1200" cap="none" spc="0" normalizeH="0" baseline="0" noProof="0" dirty="0">
                <a:ln>
                  <a:noFill/>
                </a:ln>
                <a:solidFill>
                  <a:schemeClr val="accent1"/>
                </a:solidFill>
                <a:effectLst/>
                <a:uLnTx/>
                <a:uFillTx/>
                <a:latin typeface="Arial"/>
                <a:cs typeface="+mn-ea"/>
              </a:rPr>
              <a:t>/11/11</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1848738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20</a:t>
            </a:fld>
            <a:endParaRPr lang="zh-CN" altLang="en-US" dirty="0"/>
          </a:p>
        </p:txBody>
      </p:sp>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Convexity of the BER as a function of the MSE</a:t>
            </a:r>
          </a:p>
        </p:txBody>
      </p:sp>
      <p:pic>
        <p:nvPicPr>
          <p:cNvPr id="3" name="图片 2">
            <a:extLst>
              <a:ext uri="{FF2B5EF4-FFF2-40B4-BE49-F238E27FC236}">
                <a16:creationId xmlns:a16="http://schemas.microsoft.com/office/drawing/2014/main" id="{888DC204-D125-9B4F-A41E-44FA4444E54F}"/>
              </a:ext>
            </a:extLst>
          </p:cNvPr>
          <p:cNvPicPr>
            <a:picLocks noChangeAspect="1"/>
          </p:cNvPicPr>
          <p:nvPr/>
        </p:nvPicPr>
        <p:blipFill>
          <a:blip r:embed="rId2"/>
          <a:stretch>
            <a:fillRect/>
          </a:stretch>
        </p:blipFill>
        <p:spPr>
          <a:xfrm>
            <a:off x="2765778" y="932385"/>
            <a:ext cx="6215591" cy="499323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6FDBEDB-4E7F-9B48-B5A2-8AFDEBCA5B8B}"/>
                  </a:ext>
                </a:extLst>
              </p:cNvPr>
              <p:cNvSpPr/>
              <p:nvPr/>
            </p:nvSpPr>
            <p:spPr>
              <a:xfrm>
                <a:off x="2679699" y="5927925"/>
                <a:ext cx="6757812" cy="307777"/>
              </a:xfrm>
              <a:prstGeom prst="rect">
                <a:avLst/>
              </a:prstGeom>
            </p:spPr>
            <p:txBody>
              <a:bodyPr wrap="square">
                <a:spAutoFit/>
              </a:bodyPr>
              <a:lstStyle/>
              <a:p>
                <a:r>
                  <a:rPr lang="zh-CN" altLang="en-US" sz="1400" dirty="0"/>
                  <a:t>Convexity of the BER as a function of the MSE for the range of BER</a:t>
                </a:r>
                <a14:m>
                  <m:oMath xmlns:m="http://schemas.openxmlformats.org/officeDocument/2006/math">
                    <m:r>
                      <a:rPr lang="en-US" altLang="zh-CN" sz="1400" b="0" i="1" smtClean="0">
                        <a:latin typeface="Cambria Math" panose="02040503050406030204" pitchFamily="18" charset="0"/>
                      </a:rPr>
                      <m:t>≤2∗</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10</m:t>
                        </m:r>
                      </m:e>
                      <m:sup>
                        <m:r>
                          <a:rPr lang="en-US" altLang="zh-CN" sz="1400" b="0" i="1" smtClean="0">
                            <a:latin typeface="Cambria Math" panose="02040503050406030204" pitchFamily="18" charset="0"/>
                          </a:rPr>
                          <m:t>−2</m:t>
                        </m:r>
                      </m:sup>
                    </m:sSup>
                  </m:oMath>
                </a14:m>
                <a:endParaRPr lang="zh-CN" altLang="en-US" sz="1400" dirty="0"/>
              </a:p>
            </p:txBody>
          </p:sp>
        </mc:Choice>
        <mc:Fallback xmlns="">
          <p:sp>
            <p:nvSpPr>
              <p:cNvPr id="7" name="矩形 6">
                <a:extLst>
                  <a:ext uri="{FF2B5EF4-FFF2-40B4-BE49-F238E27FC236}">
                    <a16:creationId xmlns:a16="http://schemas.microsoft.com/office/drawing/2014/main" id="{D6FDBEDB-4E7F-9B48-B5A2-8AFDEBCA5B8B}"/>
                  </a:ext>
                </a:extLst>
              </p:cNvPr>
              <p:cNvSpPr>
                <a:spLocks noRot="1" noChangeAspect="1" noMove="1" noResize="1" noEditPoints="1" noAdjustHandles="1" noChangeArrowheads="1" noChangeShapeType="1" noTextEdit="1"/>
              </p:cNvSpPr>
              <p:nvPr/>
            </p:nvSpPr>
            <p:spPr>
              <a:xfrm>
                <a:off x="2679699" y="5927925"/>
                <a:ext cx="6757812" cy="307777"/>
              </a:xfrm>
              <a:prstGeom prst="rect">
                <a:avLst/>
              </a:prstGeom>
              <a:blipFill>
                <a:blip r:embed="rId3"/>
                <a:stretch>
                  <a:fillRect l="-188"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7258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a:xfrm>
            <a:off x="120763" y="2852864"/>
            <a:ext cx="5773139" cy="1990069"/>
          </a:xfrm>
        </p:spPr>
        <p:txBody>
          <a:bodyPr/>
          <a:lstStyle/>
          <a:p>
            <a:r>
              <a:rPr lang="en-US" altLang="zh-CN" sz="3600" dirty="0">
                <a:cs typeface="+mn-ea"/>
              </a:rPr>
              <a:t>Optimality of Transmit Matrix of the Channel-diagonalizing Structure</a:t>
            </a:r>
            <a:endParaRPr lang="zh-CN" altLang="en-US" sz="3600" dirty="0">
              <a:cs typeface="+mn-ea"/>
            </a:endParaRP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文本框 7">
            <a:extLst>
              <a:ext uri="{FF2B5EF4-FFF2-40B4-BE49-F238E27FC236}">
                <a16:creationId xmlns:a16="http://schemas.microsoft.com/office/drawing/2014/main" id="{5406D116-9C00-4E1D-A144-DA859B576BA3}"/>
              </a:ext>
            </a:extLst>
          </p:cNvPr>
          <p:cNvSpPr txBox="1"/>
          <p:nvPr/>
        </p:nvSpPr>
        <p:spPr>
          <a:xfrm>
            <a:off x="3007333" y="544540"/>
            <a:ext cx="2239716" cy="2308324"/>
          </a:xfrm>
          <a:prstGeom prst="rect">
            <a:avLst/>
          </a:prstGeom>
          <a:noFill/>
        </p:spPr>
        <p:txBody>
          <a:bodyPr wrap="none" rtlCol="0">
            <a:spAutoFit/>
          </a:bodyPr>
          <a:lstStyle/>
          <a:p>
            <a:r>
              <a:rPr lang="en-US" altLang="zh-CN" sz="14400" dirty="0">
                <a:solidFill>
                  <a:srgbClr val="FFC000"/>
                </a:solidFill>
              </a:rPr>
              <a:t>05</a:t>
            </a:r>
            <a:endParaRPr lang="zh-CN" altLang="en-US" sz="14400" dirty="0">
              <a:solidFill>
                <a:srgbClr val="FFC000"/>
              </a:solidFill>
            </a:endParaRPr>
          </a:p>
        </p:txBody>
      </p:sp>
    </p:spTree>
    <p:extLst>
      <p:ext uri="{BB962C8B-B14F-4D97-AF65-F5344CB8AC3E}">
        <p14:creationId xmlns:p14="http://schemas.microsoft.com/office/powerpoint/2010/main" val="77268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22</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In part 04 we get the optimal E(B) for all A:</a:t>
                </a:r>
              </a:p>
              <a:p>
                <a:pPr algn="ctr">
                  <a:lnSpc>
                    <a:spcPct val="100000"/>
                  </a:lnSpc>
                  <a:spcBef>
                    <a:spcPts val="0"/>
                  </a:spcBef>
                </a:pP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e>
                    </m:d>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up>
                            <m:r>
                              <m:rPr>
                                <m:sty m:val="p"/>
                              </m:rPr>
                              <a:rPr lang="en-US" altLang="zh-CN" b="1" i="1">
                                <a:latin typeface="Cambria Math" panose="02040503050406030204" pitchFamily="18" charset="0"/>
                                <a:cs typeface="Times New Roman" panose="02020603050405020304" pitchFamily="18" charset="0"/>
                              </a:rPr>
                              <m:t>opt</m:t>
                            </m:r>
                          </m:sup>
                        </m:sSubSup>
                      </m:e>
                    </m:d>
                    <m:r>
                      <a:rPr lang="en-US" altLang="zh-CN" b="1" i="1">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r>
                      <m:rPr>
                        <m:sty m:val="p"/>
                      </m:rPr>
                      <a:rPr lang="en-US" altLang="zh-CN" smtClean="0">
                        <a:latin typeface="Cambria Math" panose="02040503050406030204" pitchFamily="18" charset="0"/>
                        <a:cs typeface="Times New Roman" panose="02020603050405020304" pitchFamily="18" charset="0"/>
                      </a:rPr>
                      <m:t>I</m:t>
                    </m:r>
                    <m:r>
                      <a:rPr lang="en-US" altLang="zh-CN" smtClean="0">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𝒏</m:t>
                                    </m:r>
                                  </m:e>
                                  <m:sub>
                                    <m:r>
                                      <a:rPr lang="en-US" altLang="zh-CN" b="1" i="1">
                                        <a:latin typeface="Cambria Math" panose="02040503050406030204" pitchFamily="18" charset="0"/>
                                        <a:cs typeface="Times New Roman" panose="02020603050405020304" pitchFamily="18" charset="0"/>
                                      </a:rPr>
                                      <m:t>𝒌</m:t>
                                    </m:r>
                                  </m:sub>
                                </m:sSub>
                              </m:sub>
                            </m:sSub>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𝒏</m:t>
                                    </m:r>
                                  </m:e>
                                  <m:sub>
                                    <m:r>
                                      <a:rPr lang="en-US" altLang="zh-CN" b="1" i="1">
                                        <a:latin typeface="Cambria Math" panose="02040503050406030204" pitchFamily="18" charset="0"/>
                                        <a:cs typeface="Times New Roman" panose="02020603050405020304" pitchFamily="18" charset="0"/>
                                      </a:rPr>
                                      <m:t>𝒌</m:t>
                                    </m:r>
                                  </m:sub>
                                </m:sSub>
                              </m:sub>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r>
                      <a:rPr lang="en-US" altLang="zh-CN" b="1" i="1">
                        <a:latin typeface="Cambria Math" panose="02040503050406030204" pitchFamily="18" charset="0"/>
                        <a:cs typeface="Times New Roman" panose="02020603050405020304" pitchFamily="18" charset="0"/>
                      </a:rPr>
                      <m:t> </m:t>
                    </m:r>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Now the optimization of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s taken into consideration: the minimization of an arbitrary objective function of the diagonal elements of</a:t>
                </a:r>
                <a:r>
                  <a:rPr lang="en-US" altLang="zh-CN" b="1" dirty="0">
                    <a:cs typeface="Times New Roman" panose="02020603050405020304" pitchFamily="18" charset="0"/>
                  </a:rPr>
                  <a:t>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e>
                    </m:d>
                  </m:oMath>
                </a14:m>
                <a:r>
                  <a:rPr lang="en-US" altLang="zh-CN" dirty="0">
                    <a:latin typeface="Times New Roman" panose="02020603050405020304" pitchFamily="18" charset="0"/>
                    <a:cs typeface="Times New Roman" panose="02020603050405020304" pitchFamily="18" charset="0"/>
                  </a:rPr>
                  <a:t>:</a:t>
                </a:r>
              </a:p>
              <a:p>
                <a:pPr algn="ctr">
                  <a:lnSpc>
                    <a:spcPct val="100000"/>
                  </a:lnSpc>
                  <a:spcBef>
                    <a:spcPts val="0"/>
                  </a:spcBef>
                </a:pPr>
                <a14:m>
                  <m:oMath xmlns:m="http://schemas.openxmlformats.org/officeDocument/2006/math">
                    <m:func>
                      <m:funcPr>
                        <m:ctrlPr>
                          <a:rPr lang="en-US" altLang="zh-CN" i="1" smtClean="0">
                            <a:latin typeface="Cambria Math" panose="02040503050406030204" pitchFamily="18" charset="0"/>
                            <a:cs typeface="Times New Roman" panose="02020603050405020304" pitchFamily="18" charset="0"/>
                          </a:rPr>
                        </m:ctrlPr>
                      </m:funcPr>
                      <m:fName>
                        <m:limLow>
                          <m:limLowPr>
                            <m:ctrlPr>
                              <a:rPr lang="en-US" altLang="zh-CN" i="1" smtClean="0">
                                <a:latin typeface="Cambria Math" panose="02040503050406030204" pitchFamily="18" charset="0"/>
                                <a:cs typeface="Times New Roman" panose="02020603050405020304" pitchFamily="18" charset="0"/>
                              </a:rPr>
                            </m:ctrlPr>
                          </m:limLowPr>
                          <m:e>
                            <m:r>
                              <m:rPr>
                                <m:sty m:val="p"/>
                              </m:rPr>
                              <a:rPr lang="en-US" altLang="zh-CN" i="0" smtClean="0">
                                <a:latin typeface="Cambria Math" panose="02040503050406030204" pitchFamily="18" charset="0"/>
                                <a:cs typeface="Times New Roman" panose="02020603050405020304" pitchFamily="18" charset="0"/>
                              </a:rPr>
                              <m:t>min</m:t>
                            </m:r>
                            <m:r>
                              <m:rPr>
                                <m:sty m:val="p"/>
                              </m:rPr>
                              <a:rPr lang="en-US" altLang="zh-CN" b="0" i="0" smtClean="0">
                                <a:latin typeface="Cambria Math" panose="02040503050406030204" pitchFamily="18" charset="0"/>
                                <a:cs typeface="Times New Roman" panose="02020603050405020304" pitchFamily="18" charset="0"/>
                              </a:rPr>
                              <m:t>mize</m:t>
                            </m:r>
                          </m:e>
                          <m:lim>
                            <m:r>
                              <a:rPr lang="en-US" altLang="zh-CN" b="1" i="1" smtClean="0">
                                <a:latin typeface="Cambria Math" panose="02040503050406030204" pitchFamily="18" charset="0"/>
                                <a:cs typeface="Times New Roman" panose="02020603050405020304" pitchFamily="18" charset="0"/>
                              </a:rPr>
                              <m:t>𝑩</m:t>
                            </m:r>
                          </m:lim>
                        </m:limLow>
                      </m:fName>
                      <m:e>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𝑓</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𝑑</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𝐸</m:t>
                        </m:r>
                        <m:r>
                          <a:rPr lang="en-US" altLang="zh-CN" b="0"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𝑩</m:t>
                        </m:r>
                        <m:r>
                          <a:rPr lang="en-US" altLang="zh-CN" b="0" i="1" smtClean="0">
                            <a:latin typeface="Cambria Math" panose="02040503050406030204" pitchFamily="18" charset="0"/>
                            <a:cs typeface="Times New Roman" panose="02020603050405020304" pitchFamily="18" charset="0"/>
                          </a:rPr>
                          <m:t>)))</m:t>
                        </m:r>
                      </m:e>
                    </m:func>
                  </m:oMath>
                </a14:m>
                <a:r>
                  <a:rPr lang="en-US" altLang="zh-CN" dirty="0">
                    <a:latin typeface="Times New Roman" panose="02020603050405020304" pitchFamily="18" charset="0"/>
                    <a:cs typeface="Times New Roman" panose="02020603050405020304" pitchFamily="18" charset="0"/>
                  </a:rPr>
                  <a:t> </a:t>
                </a:r>
              </a:p>
              <a:p>
                <a:pPr algn="ctr">
                  <a:lnSpc>
                    <a:spcPct val="100000"/>
                  </a:lnSpc>
                  <a:spcBef>
                    <a:spcPts val="0"/>
                  </a:spcBef>
                </a:pPr>
                <a:r>
                  <a:rPr lang="en-US" altLang="zh-CN" i="1" dirty="0">
                    <a:latin typeface="Times New Roman" panose="02020603050405020304" pitchFamily="18" charset="0"/>
                    <a:cs typeface="Times New Roman" panose="02020603050405020304" pitchFamily="18" charset="0"/>
                  </a:rPr>
                  <a:t>subject. to.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𝑇𝑟</m:t>
                    </m:r>
                    <m:d>
                      <m:dPr>
                        <m:ctrlPr>
                          <a:rPr lang="en-US" altLang="zh-CN" b="0" i="1" smtClean="0">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𝑩</m:t>
                        </m:r>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𝑩</m:t>
                            </m:r>
                          </m:e>
                          <m:sup>
                            <m:r>
                              <a:rPr lang="en-US" altLang="zh-CN" b="1" i="1" smtClean="0">
                                <a:latin typeface="Cambria Math" panose="02040503050406030204" pitchFamily="18" charset="0"/>
                                <a:cs typeface="Times New Roman" panose="02020603050405020304" pitchFamily="18" charset="0"/>
                              </a:rPr>
                              <m:t>𝑯</m:t>
                            </m:r>
                          </m:sup>
                        </m:sSup>
                      </m:e>
                    </m:d>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𝑃</m:t>
                        </m:r>
                      </m:e>
                      <m:sub>
                        <m:r>
                          <a:rPr lang="en-US" altLang="zh-CN" b="0" i="1" smtClean="0">
                            <a:latin typeface="Cambria Math" panose="02040503050406030204" pitchFamily="18" charset="0"/>
                            <a:cs typeface="Times New Roman" panose="02020603050405020304" pitchFamily="18" charset="0"/>
                          </a:rPr>
                          <m:t>𝑇</m:t>
                        </m:r>
                      </m:sub>
                    </m:sSub>
                  </m:oMath>
                </a14:m>
                <a:endParaRPr lang="en-US" altLang="zh-CN" i="1" dirty="0">
                  <a:latin typeface="Cambria Math" panose="02040503050406030204" pitchFamily="18" charset="0"/>
                  <a:cs typeface="Times New Roman" panose="02020603050405020304" pitchFamily="18" charset="0"/>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𝐸</m:t>
                      </m:r>
                      <m:d>
                        <m:dPr>
                          <m:ctrlPr>
                            <a:rPr lang="en-US" altLang="zh-CN" b="1" i="1">
                              <a:latin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cs typeface="Times New Roman" panose="02020603050405020304" pitchFamily="18" charset="0"/>
                            </a:rPr>
                            <m:t>𝑩</m:t>
                          </m:r>
                        </m:e>
                      </m:d>
                      <m:r>
                        <a:rPr lang="en-US" altLang="zh-CN" b="1" i="1" smtClean="0">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𝑹</m:t>
                                  </m:r>
                                </m:e>
                                <m:sub>
                                  <m:r>
                                    <a:rPr lang="en-US" altLang="zh-CN" b="1" i="1" smtClean="0">
                                      <a:latin typeface="Cambria Math" panose="02040503050406030204" pitchFamily="18" charset="0"/>
                                      <a:cs typeface="Times New Roman" panose="02020603050405020304" pitchFamily="18" charset="0"/>
                                    </a:rPr>
                                    <m:t>𝑯</m:t>
                                  </m:r>
                                </m:sub>
                              </m:sSub>
                              <m:r>
                                <a:rPr lang="en-US" altLang="zh-CN" b="1" i="1" smtClean="0">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r>
                        <a:rPr lang="en-US" altLang="zh-CN" b="1" i="1">
                          <a:latin typeface="Cambria Math" panose="02040503050406030204" pitchFamily="18" charset="0"/>
                          <a:cs typeface="Times New Roman" panose="02020603050405020304" pitchFamily="18" charset="0"/>
                        </a:rPr>
                        <m:t> </m:t>
                      </m:r>
                    </m:oMath>
                  </m:oMathPara>
                </a14:m>
                <a:endParaRPr lang="en-US" altLang="zh-CN" i="1" dirty="0">
                  <a:latin typeface="Cambria Math" panose="02040503050406030204" pitchFamily="18" charset="0"/>
                  <a:cs typeface="Times New Roman" panose="02020603050405020304" pitchFamily="18" charset="0"/>
                </a:endParaRPr>
              </a:p>
              <a:p>
                <a:pPr marL="342900" indent="-342900">
                  <a:lnSpc>
                    <a:spcPct val="100000"/>
                  </a:lnSpc>
                  <a:spcBef>
                    <a:spcPts val="0"/>
                  </a:spcBef>
                  <a:buAutoNum type="alphaLcPeriod"/>
                </a:pPr>
                <a14:m>
                  <m:oMath xmlns:m="http://schemas.openxmlformats.org/officeDocument/2006/math">
                    <m:r>
                      <a:rPr lang="en-US" altLang="zh-CN" b="1" i="1" smtClean="0">
                        <a:latin typeface="Cambria Math" panose="02040503050406030204" pitchFamily="18" charset="0"/>
                        <a:cs typeface="Times New Roman" panose="02020603050405020304" pitchFamily="18" charset="0"/>
                      </a:rPr>
                      <m:t>𝑩</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𝑇</m:t>
                                </m:r>
                              </m:sub>
                            </m:sSub>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𝐿</m:t>
                            </m:r>
                          </m:sub>
                        </m:sSub>
                      </m:sup>
                    </m:sSup>
                  </m:oMath>
                </a14:m>
                <a:r>
                  <a:rPr lang="en-US" altLang="zh-CN" dirty="0">
                    <a:latin typeface="Times New Roman" panose="02020603050405020304" pitchFamily="18" charset="0"/>
                    <a:cs typeface="Times New Roman" panose="02020603050405020304" pitchFamily="18" charset="0"/>
                  </a:rPr>
                  <a:t>: the optimization variable</a:t>
                </a:r>
              </a:p>
              <a:p>
                <a:pPr marL="342900" indent="-342900">
                  <a:lnSpc>
                    <a:spcPct val="100000"/>
                  </a:lnSpc>
                  <a:spcBef>
                    <a:spcPts val="0"/>
                  </a:spcBef>
                  <a:buAutoNum type="alphaLcPeriod"/>
                </a:pPr>
                <a14:m>
                  <m:oMath xmlns:m="http://schemas.openxmlformats.org/officeDocument/2006/math">
                    <m:r>
                      <a:rPr lang="en-US" altLang="zh-CN" i="1">
                        <a:latin typeface="Cambria Math" panose="02040503050406030204" pitchFamily="18" charset="0"/>
                        <a:cs typeface="Times New Roman" panose="02020603050405020304" pitchFamily="18" charset="0"/>
                      </a:rPr>
                      <m:t>𝑑</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𝐸</m:t>
                    </m:r>
                    <m:r>
                      <a:rPr lang="en-US" altLang="zh-CN"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𝑩</m:t>
                    </m:r>
                    <m:r>
                      <a:rPr lang="en-US" altLang="zh-CN" i="1">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the vector of diagonal elements of the MSE matrix</a:t>
                </a:r>
              </a:p>
              <a:p>
                <a:pPr marL="342900" indent="-342900">
                  <a:lnSpc>
                    <a:spcPct val="100000"/>
                  </a:lnSpc>
                  <a:spcBef>
                    <a:spcPts val="0"/>
                  </a:spcBef>
                  <a:buAutoNum type="alphaLcPeriod"/>
                </a:pP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r>
                      <a:rPr lang="en-US" altLang="zh-CN" b="1"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𝑇</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𝑇</m:t>
                            </m:r>
                          </m:sub>
                        </m:sSub>
                      </m:sup>
                    </m:sSup>
                  </m:oMath>
                </a14:m>
                <a:r>
                  <a:rPr lang="en-US" altLang="zh-CN" dirty="0">
                    <a:latin typeface="Times New Roman" panose="02020603050405020304" pitchFamily="18" charset="0"/>
                    <a:cs typeface="Times New Roman" panose="02020603050405020304" pitchFamily="18" charset="0"/>
                  </a:rPr>
                  <a:t>: positive semidefinite Hermitian matrix</a:t>
                </a:r>
              </a:p>
              <a:p>
                <a:pPr marL="342900" indent="-342900">
                  <a:lnSpc>
                    <a:spcPct val="100000"/>
                  </a:lnSpc>
                  <a:spcBef>
                    <a:spcPts val="0"/>
                  </a:spcBef>
                  <a:buAutoNum type="alphaLcPeriod"/>
                </a:pP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𝑓</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b="0" i="1" smtClean="0">
                            <a:latin typeface="Cambria Math" panose="02040503050406030204" pitchFamily="18" charset="0"/>
                            <a:cs typeface="Times New Roman" panose="02020603050405020304" pitchFamily="18" charset="0"/>
                          </a:rPr>
                          <m:t>𝐿</m:t>
                        </m:r>
                      </m:sup>
                    </m:sSup>
                    <m:r>
                      <a:rPr lang="en-US" altLang="zh-CN" b="0" i="1"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ℝ</m:t>
                    </m:r>
                  </m:oMath>
                </a14:m>
                <a:r>
                  <a:rPr lang="en-US" altLang="zh-CN" dirty="0">
                    <a:latin typeface="Times New Roman" panose="02020603050405020304" pitchFamily="18" charset="0"/>
                    <a:cs typeface="Times New Roman" panose="02020603050405020304" pitchFamily="18" charset="0"/>
                  </a:rPr>
                  <a:t>: arbitrary increasing objective function </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optimal matrix is given by the following Lemma:</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Lemma1: there is there is an optimal solution of at most rank</a:t>
                </a:r>
              </a:p>
              <a:p>
                <a:pPr algn="ctr">
                  <a:lnSpc>
                    <a:spcPct val="100000"/>
                  </a:lnSpc>
                  <a:spcBef>
                    <a:spcPts val="0"/>
                  </a:spcBef>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𝐿</m:t>
                          </m:r>
                        </m:e>
                        <m:sup>
                          <m:r>
                            <a:rPr lang="en-US" altLang="zh-CN" b="0" i="1" smtClean="0">
                              <a:latin typeface="Cambria Math" panose="02040503050406030204" pitchFamily="18" charset="0"/>
                              <a:cs typeface="Times New Roman" panose="02020603050405020304" pitchFamily="18" charset="0"/>
                            </a:rPr>
                            <m:t>′</m:t>
                          </m:r>
                        </m:sup>
                      </m:sSup>
                      <m:r>
                        <a:rPr lang="en-US" altLang="zh-CN" b="0" i="1" smtClean="0">
                          <a:latin typeface="Cambria Math" panose="02040503050406030204" pitchFamily="18" charset="0"/>
                          <a:cs typeface="Times New Roman" panose="02020603050405020304" pitchFamily="18" charset="0"/>
                        </a:rPr>
                        <m:t>=</m:t>
                      </m:r>
                      <m:r>
                        <m:rPr>
                          <m:sty m:val="p"/>
                        </m:rPr>
                        <a:rPr lang="en-US" altLang="zh-CN" b="0" i="0" smtClean="0">
                          <a:latin typeface="Cambria Math" panose="02040503050406030204" pitchFamily="18" charset="0"/>
                          <a:cs typeface="Times New Roman" panose="02020603050405020304" pitchFamily="18" charset="0"/>
                        </a:rPr>
                        <m:t>min</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𝐿</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𝑟𝑎𝑛𝑘</m:t>
                      </m:r>
                      <m:r>
                        <a:rPr lang="en-US" altLang="zh-CN" b="0" i="1" smtClean="0">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r>
                        <a:rPr lang="en-US" altLang="zh-CN" b="0" i="1" smtClean="0">
                          <a:latin typeface="Cambria Math" panose="02040503050406030204" pitchFamily="18" charset="0"/>
                          <a:cs typeface="Times New Roman" panose="020206030504050203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i="1">
                            <a:latin typeface="Cambria Math" panose="02040503050406030204" pitchFamily="18" charset="0"/>
                            <a:cs typeface="Times New Roman" panose="02020603050405020304" pitchFamily="18" charset="0"/>
                          </a:rPr>
                          <m:t>𝐿</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ℝ</m:t>
                    </m:r>
                  </m:oMath>
                </a14:m>
                <a:r>
                  <a:rPr lang="en-US" altLang="zh-CN" dirty="0">
                    <a:latin typeface="Times New Roman" panose="02020603050405020304" pitchFamily="18" charset="0"/>
                    <a:cs typeface="Times New Roman" panose="02020603050405020304" pitchFamily="18" charset="0"/>
                  </a:rPr>
                  <a:t> is </a:t>
                </a:r>
                <a:r>
                  <a:rPr lang="en-US" altLang="zh-CN" dirty="0" err="1">
                    <a:latin typeface="Times New Roman" panose="02020603050405020304" pitchFamily="18" charset="0"/>
                    <a:cs typeface="Times New Roman" panose="02020603050405020304" pitchFamily="18" charset="0"/>
                  </a:rPr>
                  <a:t>schur</a:t>
                </a:r>
                <a:r>
                  <a:rPr lang="en-US" altLang="zh-CN" dirty="0">
                    <a:latin typeface="Times New Roman" panose="02020603050405020304" pitchFamily="18" charset="0"/>
                    <a:cs typeface="Times New Roman" panose="02020603050405020304" pitchFamily="18" charset="0"/>
                  </a:rPr>
                  <a:t> concave, the global communication process </a:t>
                </a:r>
                <a14:m>
                  <m:oMath xmlns:m="http://schemas.openxmlformats.org/officeDocument/2006/math">
                    <m:sSup>
                      <m:sSupPr>
                        <m:ctrlPr>
                          <a:rPr lang="en-US" altLang="zh-CN" b="1" i="1">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𝑨</m:t>
                        </m:r>
                      </m:e>
                      <m:sup>
                        <m:r>
                          <a:rPr lang="en-US" altLang="zh-CN" b="1" i="1">
                            <a:latin typeface="Cambria Math" panose="02040503050406030204" pitchFamily="18" charset="0"/>
                            <a:cs typeface="Times New Roman" panose="02020603050405020304" pitchFamily="18" charset="0"/>
                          </a:rPr>
                          <m:t>𝑯</m:t>
                        </m:r>
                      </m:sup>
                    </m:sSup>
                    <m:r>
                      <a:rPr lang="en-US" altLang="zh-CN" b="1" i="1" smtClean="0">
                        <a:latin typeface="Cambria Math" panose="02040503050406030204" pitchFamily="18" charset="0"/>
                        <a:cs typeface="Times New Roman" panose="02020603050405020304" pitchFamily="18" charset="0"/>
                      </a:rPr>
                      <m:t>𝑯𝑩</m:t>
                    </m:r>
                  </m:oMath>
                </a14:m>
                <a:r>
                  <a:rPr lang="en-US" altLang="zh-CN" dirty="0">
                    <a:latin typeface="Times New Roman" panose="02020603050405020304" pitchFamily="18" charset="0"/>
                    <a:cs typeface="Times New Roman" panose="02020603050405020304" pitchFamily="18" charset="0"/>
                  </a:rPr>
                  <a:t> as well as MSE matrix </a:t>
                </a:r>
                <a:r>
                  <a:rPr lang="en-US" altLang="zh-CN" b="1" dirty="0">
                    <a:latin typeface="Times New Roman" panose="02020603050405020304" pitchFamily="18" charset="0"/>
                    <a:cs typeface="Times New Roman" panose="02020603050405020304" pitchFamily="18" charset="0"/>
                  </a:rPr>
                  <a:t>E</a:t>
                </a:r>
                <a:r>
                  <a:rPr lang="en-US" altLang="zh-CN" dirty="0">
                    <a:latin typeface="Times New Roman" panose="02020603050405020304" pitchFamily="18" charset="0"/>
                    <a:cs typeface="Times New Roman" panose="02020603050405020304" pitchFamily="18" charset="0"/>
                  </a:rPr>
                  <a:t> are fully 	diagonalized.</a:t>
                </a: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865711"/>
                <a:ext cx="11723816" cy="5735116"/>
              </a:xfrm>
              <a:blipFill>
                <a:blip r:embed="rId2"/>
                <a:stretch>
                  <a:fillRect l="-1190" t="-221"/>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Question described</a:t>
            </a:r>
          </a:p>
        </p:txBody>
      </p:sp>
      <p:pic>
        <p:nvPicPr>
          <p:cNvPr id="3" name="图片 2">
            <a:extLst>
              <a:ext uri="{FF2B5EF4-FFF2-40B4-BE49-F238E27FC236}">
                <a16:creationId xmlns:a16="http://schemas.microsoft.com/office/drawing/2014/main" id="{49012256-EE01-9F41-8B77-12E67713DB32}"/>
              </a:ext>
            </a:extLst>
          </p:cNvPr>
          <p:cNvPicPr>
            <a:picLocks noChangeAspect="1"/>
          </p:cNvPicPr>
          <p:nvPr/>
        </p:nvPicPr>
        <p:blipFill>
          <a:blip r:embed="rId3"/>
          <a:stretch>
            <a:fillRect/>
          </a:stretch>
        </p:blipFill>
        <p:spPr>
          <a:xfrm>
            <a:off x="5915377" y="3778872"/>
            <a:ext cx="5849928" cy="1323706"/>
          </a:xfrm>
          <a:prstGeom prst="rect">
            <a:avLst/>
          </a:prstGeom>
        </p:spPr>
      </p:pic>
    </p:spTree>
    <p:extLst>
      <p:ext uri="{BB962C8B-B14F-4D97-AF65-F5344CB8AC3E}">
        <p14:creationId xmlns:p14="http://schemas.microsoft.com/office/powerpoint/2010/main" val="321452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23</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978600"/>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Lemma2: the optimal matrix can be describe as follows with</a:t>
                </a:r>
                <a:r>
                  <a:rPr lang="en-US" altLang="zh-CN" dirty="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i="1">
                            <a:latin typeface="Cambria Math" panose="02040503050406030204" pitchFamily="18" charset="0"/>
                            <a:cs typeface="Times New Roman" panose="02020603050405020304" pitchFamily="18" charset="0"/>
                          </a:rPr>
                          <m:t>𝐿</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ℝ</m:t>
                    </m:r>
                    <m:r>
                      <a:rPr lang="en-US" altLang="zh-CN" b="0" i="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	a. if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oMath>
                </a14:m>
                <a:r>
                  <a:rPr lang="en-US" altLang="zh-CN" dirty="0">
                    <a:latin typeface="Times New Roman" panose="02020603050405020304" pitchFamily="18" charset="0"/>
                    <a:cs typeface="Times New Roman" panose="02020603050405020304" pitchFamily="18" charset="0"/>
                  </a:rPr>
                  <a:t> is Schur-concave, then</a:t>
                </a:r>
              </a:p>
              <a:p>
                <a:pPr algn="ct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𝐵</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𝑈</m:t>
                          </m:r>
                        </m:e>
                        <m:sub>
                          <m:r>
                            <a:rPr lang="en-US" altLang="zh-CN" b="0" i="1" smtClean="0">
                              <a:latin typeface="Cambria Math" panose="02040503050406030204" pitchFamily="18" charset="0"/>
                              <a:cs typeface="Times New Roman" panose="02020603050405020304" pitchFamily="18" charset="0"/>
                            </a:rPr>
                            <m:t>𝐻</m:t>
                          </m:r>
                          <m:r>
                            <a:rPr lang="en-US" altLang="zh-CN" b="0" i="1" smtClean="0">
                              <a:latin typeface="Cambria Math" panose="02040503050406030204" pitchFamily="18" charset="0"/>
                              <a:cs typeface="Times New Roman" panose="02020603050405020304" pitchFamily="18" charset="0"/>
                            </a:rPr>
                            <m:t>,1</m:t>
                          </m:r>
                        </m:sub>
                      </m:sSub>
                      <m:sSub>
                        <m:sSubPr>
                          <m:ctrlPr>
                            <a:rPr lang="en-US" altLang="zh-CN" i="1">
                              <a:latin typeface="Cambria Math" panose="02040503050406030204" pitchFamily="18" charset="0"/>
                              <a:cs typeface="Times New Roman" panose="02020603050405020304" pitchFamily="18" charset="0"/>
                            </a:rPr>
                          </m:ctrlPr>
                        </m:sSubPr>
                        <m:e>
                          <m:r>
                            <m:rPr>
                              <m:sty m:val="p"/>
                            </m:rPr>
                            <a:rPr lang="el-GR" altLang="zh-CN" i="1" smtClean="0">
                              <a:latin typeface="Cambria Math" panose="02040503050406030204" pitchFamily="18" charset="0"/>
                              <a:ea typeface="Cambria Math" panose="02040503050406030204" pitchFamily="18" charset="0"/>
                              <a:cs typeface="Times New Roman" panose="02020603050405020304" pitchFamily="18" charset="0"/>
                            </a:rPr>
                            <m:t>Λ</m:t>
                          </m:r>
                        </m:e>
                        <m:sub>
                          <m:r>
                            <a:rPr lang="en-US" altLang="zh-CN" b="0" i="1" smtClean="0">
                              <a:latin typeface="Cambria Math" panose="02040503050406030204" pitchFamily="18" charset="0"/>
                              <a:cs typeface="Times New Roman" panose="02020603050405020304" pitchFamily="18" charset="0"/>
                            </a:rPr>
                            <m:t>𝐵</m:t>
                          </m:r>
                          <m:r>
                            <a:rPr lang="en-US" altLang="zh-CN" i="1">
                              <a:latin typeface="Cambria Math" panose="02040503050406030204" pitchFamily="18" charset="0"/>
                              <a:cs typeface="Times New Roman" panose="02020603050405020304" pitchFamily="18" charset="0"/>
                            </a:rPr>
                            <m:t>,1</m:t>
                          </m:r>
                        </m:sub>
                      </m:sSub>
                    </m:oMath>
                  </m:oMathPara>
                </a14:m>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𝑈</m:t>
                        </m:r>
                      </m:e>
                      <m:sub>
                        <m:r>
                          <a:rPr lang="en-US" altLang="zh-CN" i="1">
                            <a:latin typeface="Cambria Math" panose="02040503050406030204" pitchFamily="18" charset="0"/>
                            <a:cs typeface="Times New Roman" panose="02020603050405020304" pitchFamily="18" charset="0"/>
                          </a:rPr>
                          <m:t>𝐻</m:t>
                        </m:r>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𝑇</m:t>
                            </m:r>
                          </m:sub>
                        </m:sSub>
                        <m:r>
                          <a:rPr lang="en-US" altLang="zh-CN"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𝐿</m:t>
                            </m:r>
                          </m:e>
                          <m:sup>
                            <m:r>
                              <a:rPr lang="en-US" altLang="zh-CN" b="0" i="1" smtClean="0">
                                <a:latin typeface="Cambria Math" panose="02040503050406030204" pitchFamily="18" charset="0"/>
                                <a:ea typeface="Cambria Math" panose="02040503050406030204" pitchFamily="18" charset="0"/>
                              </a:rPr>
                              <m:t>′</m:t>
                            </m:r>
                          </m:sup>
                        </m:sSup>
                      </m:sup>
                    </m:sSup>
                  </m:oMath>
                </a14:m>
                <a:r>
                  <a:rPr lang="en-US" altLang="zh-CN" dirty="0">
                    <a:latin typeface="Times New Roman" panose="02020603050405020304" pitchFamily="18" charset="0"/>
                    <a:cs typeface="Times New Roman" panose="02020603050405020304" pitchFamily="18" charset="0"/>
                  </a:rPr>
                  <a:t>: columns of the eigenvectors of</a:t>
                </a:r>
                <a:r>
                  <a:rPr lang="en-US" altLang="zh-CN" b="1" dirty="0">
                    <a:cs typeface="Times New Roman" panose="02020603050405020304" pitchFamily="18" charset="0"/>
                  </a:rPr>
                  <a:t>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oMath>
                </a14:m>
                <a:r>
                  <a:rPr lang="en-US" altLang="zh-CN" dirty="0">
                    <a:latin typeface="Times New Roman" panose="02020603050405020304" pitchFamily="18" charset="0"/>
                    <a:cs typeface="Times New Roman" panose="02020603050405020304" pitchFamily="18" charset="0"/>
                  </a:rPr>
                  <a:t> corresponding to the largest </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𝐿</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eigenvalues in increasing order</a:t>
                </a:r>
              </a:p>
              <a:p>
                <a:pPr marL="342900" indent="-342900">
                  <a:lnSpc>
                    <a:spcPct val="100000"/>
                  </a:lnSpc>
                  <a:spcBef>
                    <a:spcPts val="0"/>
                  </a:spcBef>
                  <a:buAutoNum type="alphaLcPeriod"/>
                </a:pP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Λ</m:t>
                        </m:r>
                      </m:e>
                      <m:sub>
                        <m:r>
                          <a:rPr lang="en-US" altLang="zh-CN" i="1">
                            <a:latin typeface="Cambria Math" panose="02040503050406030204" pitchFamily="18" charset="0"/>
                            <a:cs typeface="Times New Roman" panose="02020603050405020304" pitchFamily="18" charset="0"/>
                          </a:rPr>
                          <m:t>𝐵</m:t>
                        </m:r>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=(0,diag{</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b="0" i="1" smtClean="0">
                            <a:latin typeface="Cambria Math" panose="02040503050406030204" pitchFamily="18" charset="0"/>
                            <a:cs typeface="Times New Roman" panose="02020603050405020304" pitchFamily="18" charset="0"/>
                          </a:rPr>
                          <m:t>𝐵</m:t>
                        </m:r>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𝑖</m:t>
                        </m:r>
                      </m:sub>
                    </m:sSub>
                  </m:oMath>
                </a14:m>
                <a:r>
                  <a:rPr lang="en-US" altLang="zh-CN" dirty="0">
                    <a:latin typeface="Times New Roman" panose="02020603050405020304" pitchFamily="18" charset="0"/>
                    <a:cs typeface="Times New Roman" panose="02020603050405020304" pitchFamily="18" charset="0"/>
                  </a:rPr>
                  <a:t>})</a:t>
                </a:r>
                <a:r>
                  <a:rPr lang="en-US" altLang="zh-CN" dirty="0">
                    <a:ea typeface="Cambria Math" panose="020405030504060302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𝐿</m:t>
                            </m:r>
                          </m:e>
                          <m:sup>
                            <m:r>
                              <a:rPr lang="en-US" altLang="zh-CN" i="1">
                                <a:latin typeface="Cambria Math" panose="02040503050406030204" pitchFamily="18" charset="0"/>
                                <a:ea typeface="Cambria Math" panose="02040503050406030204" pitchFamily="18" charset="0"/>
                              </a:rPr>
                              <m:t>′</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sup>
                    </m:sSup>
                    <m:r>
                      <a:rPr lang="en-US" altLang="zh-CN" i="1">
                        <a:latin typeface="Cambria Math" panose="02040503050406030204" pitchFamily="18" charset="0"/>
                        <a:ea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treated as a real matrix</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	b. if</a:t>
                </a:r>
                <a:r>
                  <a:rPr lang="en-US" altLang="zh-CN" dirty="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oMath>
                </a14:m>
                <a:r>
                  <a:rPr lang="en-US" altLang="zh-CN" dirty="0">
                    <a:latin typeface="Times New Roman" panose="02020603050405020304" pitchFamily="18" charset="0"/>
                    <a:cs typeface="Times New Roman" panose="02020603050405020304" pitchFamily="18" charset="0"/>
                  </a:rPr>
                  <a:t> is Schur-convex, then</a:t>
                </a:r>
              </a:p>
              <a:p>
                <a:pPr algn="ct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𝐵</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𝑈</m:t>
                          </m:r>
                        </m:e>
                        <m:sub>
                          <m:r>
                            <a:rPr lang="en-US" altLang="zh-CN" i="1">
                              <a:latin typeface="Cambria Math" panose="02040503050406030204" pitchFamily="18" charset="0"/>
                              <a:cs typeface="Times New Roman" panose="02020603050405020304" pitchFamily="18" charset="0"/>
                            </a:rPr>
                            <m:t>𝐻</m:t>
                          </m:r>
                          <m:r>
                            <a:rPr lang="en-US" altLang="zh-CN" i="1">
                              <a:latin typeface="Cambria Math" panose="02040503050406030204" pitchFamily="18" charset="0"/>
                              <a:cs typeface="Times New Roman" panose="02020603050405020304" pitchFamily="18" charset="0"/>
                            </a:rPr>
                            <m:t>,1</m:t>
                          </m:r>
                        </m:sub>
                      </m:sSub>
                      <m:sSub>
                        <m:sSubPr>
                          <m:ctrlPr>
                            <a:rPr lang="en-US" altLang="zh-CN" i="1">
                              <a:latin typeface="Cambria Math" panose="02040503050406030204" pitchFamily="18" charset="0"/>
                              <a:cs typeface="Times New Roman" panose="02020603050405020304" pitchFamily="18" charset="0"/>
                            </a:rPr>
                          </m:ctrlPr>
                        </m:sSubPr>
                        <m:e>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Λ</m:t>
                          </m:r>
                        </m:e>
                        <m:sub>
                          <m:r>
                            <a:rPr lang="en-US" altLang="zh-CN" i="1">
                              <a:latin typeface="Cambria Math" panose="02040503050406030204" pitchFamily="18" charset="0"/>
                              <a:cs typeface="Times New Roman" panose="02020603050405020304" pitchFamily="18" charset="0"/>
                            </a:rPr>
                            <m:t>𝐵</m:t>
                          </m:r>
                          <m:r>
                            <a:rPr lang="en-US" altLang="zh-CN" i="1">
                              <a:latin typeface="Cambria Math" panose="02040503050406030204" pitchFamily="18" charset="0"/>
                              <a:cs typeface="Times New Roman" panose="02020603050405020304" pitchFamily="18" charset="0"/>
                            </a:rPr>
                            <m:t>,1</m:t>
                          </m:r>
                        </m:sub>
                      </m:sSub>
                      <m:sSubSup>
                        <m:sSubSupPr>
                          <m:ctrlPr>
                            <a:rPr lang="en-US" altLang="zh-CN" i="1" smtClean="0">
                              <a:latin typeface="Cambria Math" panose="02040503050406030204" pitchFamily="18" charset="0"/>
                              <a:cs typeface="Times New Roman" panose="02020603050405020304" pitchFamily="18" charset="0"/>
                            </a:rPr>
                          </m:ctrlPr>
                        </m:sSubSupPr>
                        <m:e>
                          <m:r>
                            <a:rPr lang="en-US" altLang="zh-CN" b="0" i="1" smtClean="0">
                              <a:latin typeface="Cambria Math" panose="02040503050406030204" pitchFamily="18" charset="0"/>
                              <a:cs typeface="Times New Roman" panose="02020603050405020304" pitchFamily="18" charset="0"/>
                            </a:rPr>
                            <m:t>𝑉</m:t>
                          </m:r>
                        </m:e>
                        <m:sub>
                          <m:r>
                            <a:rPr lang="en-US" altLang="zh-CN" b="0" i="1" smtClean="0">
                              <a:latin typeface="Cambria Math" panose="02040503050406030204" pitchFamily="18" charset="0"/>
                              <a:cs typeface="Times New Roman" panose="02020603050405020304" pitchFamily="18" charset="0"/>
                            </a:rPr>
                            <m:t>𝐵</m:t>
                          </m:r>
                        </m:sub>
                        <m:sup>
                          <m:r>
                            <a:rPr lang="en-US" altLang="zh-CN" b="0" i="1" smtClean="0">
                              <a:latin typeface="Cambria Math" panose="02040503050406030204" pitchFamily="18" charset="0"/>
                              <a:cs typeface="Times New Roman" panose="02020603050405020304" pitchFamily="18" charset="0"/>
                            </a:rPr>
                            <m:t>𝐻</m:t>
                          </m:r>
                        </m:sup>
                      </m:sSubSup>
                    </m:oMath>
                  </m:oMathPara>
                </a14:m>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14:m>
                  <m:oMath xmlns:m="http://schemas.openxmlformats.org/officeDocument/2006/math">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𝐵</m:t>
                        </m:r>
                      </m:sub>
                      <m:sup>
                        <m:r>
                          <a:rPr lang="en-US" altLang="zh-CN" i="1">
                            <a:latin typeface="Cambria Math" panose="02040503050406030204" pitchFamily="18" charset="0"/>
                            <a:cs typeface="Times New Roman" panose="02020603050405020304" pitchFamily="18" charset="0"/>
                          </a:rPr>
                          <m:t>𝐻</m:t>
                        </m:r>
                      </m:sup>
                    </m:sSubSup>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𝐿</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sup>
                    </m:sSup>
                    <m:r>
                      <a:rPr lang="en-US" altLang="zh-CN" i="1">
                        <a:latin typeface="Cambria Math" panose="02040503050406030204" pitchFamily="18" charset="0"/>
                        <a:ea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a rotation to guarantee </a:t>
                </a:r>
                <a14:m>
                  <m:oMath xmlns:m="http://schemas.openxmlformats.org/officeDocument/2006/math">
                    <m:r>
                      <a:rPr lang="en-US" altLang="zh-CN" i="1">
                        <a:latin typeface="Cambria Math" panose="02040503050406030204" pitchFamily="18" charset="0"/>
                        <a:cs typeface="Times New Roman" panose="02020603050405020304" pitchFamily="18" charset="0"/>
                      </a:rPr>
                      <m:t>𝐸</m:t>
                    </m:r>
                    <m:d>
                      <m:dPr>
                        <m:ctrlPr>
                          <a:rPr lang="en-US" altLang="zh-CN" b="1" i="1">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𝑩</m:t>
                        </m:r>
                      </m:e>
                    </m:d>
                    <m:r>
                      <a:rPr lang="en-US" altLang="zh-CN" b="1" i="1">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r>
                      <a:rPr lang="en-US" altLang="zh-CN" b="1" i="1">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has identical diagonal elements</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𝐵</m:t>
                        </m:r>
                      </m:sub>
                      <m:sup>
                        <m:r>
                          <a:rPr lang="en-US" altLang="zh-CN" i="1">
                            <a:latin typeface="Cambria Math" panose="02040503050406030204" pitchFamily="18" charset="0"/>
                            <a:cs typeface="Times New Roman" panose="02020603050405020304" pitchFamily="18" charset="0"/>
                          </a:rPr>
                          <m:t>𝐻</m:t>
                        </m:r>
                      </m:sup>
                    </m:sSubSup>
                  </m:oMath>
                </a14:m>
                <a:r>
                  <a:rPr lang="en-US" altLang="zh-CN" dirty="0">
                    <a:latin typeface="Times New Roman" panose="02020603050405020304" pitchFamily="18" charset="0"/>
                    <a:cs typeface="Times New Roman" panose="02020603050405020304" pitchFamily="18" charset="0"/>
                  </a:rPr>
                  <a:t>can be calculated by using discrete Fourier transform (DFT) matrix or the Hadamard matrix.</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From Lemma1 and Lemma2, for a concave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i="1">
                            <a:latin typeface="Cambria Math" panose="02040503050406030204" pitchFamily="18" charset="0"/>
                            <a:cs typeface="Times New Roman" panose="02020603050405020304" pitchFamily="18" charset="0"/>
                          </a:rPr>
                          <m:t>𝐿</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ℝ</m:t>
                    </m:r>
                  </m:oMath>
                </a14:m>
                <a:r>
                  <a:rPr lang="en-US" altLang="zh-CN" dirty="0">
                    <a:latin typeface="Times New Roman" panose="02020603050405020304" pitchFamily="18" charset="0"/>
                    <a:cs typeface="Times New Roman" panose="02020603050405020304" pitchFamily="18" charset="0"/>
                  </a:rPr>
                  <a:t>, Among the established </a:t>
                </a:r>
                <a:r>
                  <a:rPr lang="en-US" altLang="zh-CN" dirty="0" err="1">
                    <a:latin typeface="Times New Roman" panose="02020603050405020304" pitchFamily="18" charset="0"/>
                    <a:cs typeface="Times New Roman" panose="02020603050405020304" pitchFamily="18" charset="0"/>
                  </a:rPr>
                  <a:t>substreams</a:t>
                </a:r>
                <a:r>
                  <a:rPr lang="en-US" altLang="zh-CN" dirty="0">
                    <a:latin typeface="Times New Roman" panose="02020603050405020304" pitchFamily="18" charset="0"/>
                    <a:cs typeface="Times New Roman" panose="02020603050405020304" pitchFamily="18" charset="0"/>
                  </a:rPr>
                  <a:t>, only </a:t>
                </a:r>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𝐿</m:t>
                        </m:r>
                      </m:e>
                      <m:sup>
                        <m:r>
                          <a:rPr lang="en-US" altLang="zh-CN" b="0" i="1" smtClean="0">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are associated to nonzero channel eigenvalues, whereas the remainder are associated with zero eigenvalues:</a:t>
                </a:r>
              </a:p>
              <a:p>
                <a:pPr algn="ct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𝐿</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𝐿</m:t>
                      </m:r>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𝐿</m:t>
                          </m:r>
                        </m:e>
                        <m:sup>
                          <m:r>
                            <a:rPr lang="en-US" altLang="zh-CN" b="0" i="1" smtClean="0">
                              <a:latin typeface="Cambria Math" panose="02040503050406030204" pitchFamily="18" charset="0"/>
                              <a:cs typeface="Times New Roman" panose="02020603050405020304" pitchFamily="18" charset="0"/>
                            </a:rPr>
                            <m:t>′</m:t>
                          </m:r>
                        </m:sup>
                      </m:sSup>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For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m:rPr>
                            <m:sty m:val="p"/>
                          </m:rPr>
                          <a:rPr lang="el-GR" altLang="zh-CN" i="1">
                            <a:latin typeface="Cambria Math" panose="02040503050406030204" pitchFamily="18" charset="0"/>
                            <a:ea typeface="Cambria Math" panose="02040503050406030204" pitchFamily="18" charset="0"/>
                            <a:cs typeface="Times New Roman" panose="02020603050405020304" pitchFamily="18" charset="0"/>
                          </a:rPr>
                          <m:t>Λ</m:t>
                        </m:r>
                      </m:e>
                      <m:sub>
                        <m:r>
                          <a:rPr lang="en-US" altLang="zh-CN" i="1">
                            <a:latin typeface="Cambria Math" panose="02040503050406030204" pitchFamily="18" charset="0"/>
                            <a:cs typeface="Times New Roman" panose="02020603050405020304" pitchFamily="18" charset="0"/>
                          </a:rPr>
                          <m:t>𝐵</m:t>
                        </m:r>
                        <m:r>
                          <a:rPr lang="en-US" altLang="zh-CN" i="1">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have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𝐿</m:t>
                        </m:r>
                      </m:e>
                      <m:sub>
                        <m:r>
                          <a:rPr lang="en-US" altLang="zh-CN" i="1">
                            <a:latin typeface="Cambria Math" panose="02040503050406030204" pitchFamily="18" charset="0"/>
                            <a:cs typeface="Times New Roman" panose="02020603050405020304" pitchFamily="18" charset="0"/>
                          </a:rPr>
                          <m:t>0</m:t>
                        </m:r>
                      </m:sub>
                    </m:sSub>
                  </m:oMath>
                </a14:m>
                <a:r>
                  <a:rPr lang="en-US" altLang="zh-CN" dirty="0">
                    <a:latin typeface="Times New Roman" panose="02020603050405020304" pitchFamily="18" charset="0"/>
                    <a:cs typeface="Times New Roman" panose="02020603050405020304" pitchFamily="18" charset="0"/>
                  </a:rPr>
                  <a:t> rows of zero, so the </a:t>
                </a:r>
                <a:r>
                  <a:rPr lang="en-US" altLang="zh-CN" dirty="0" err="1">
                    <a:latin typeface="Times New Roman" panose="02020603050405020304" pitchFamily="18" charset="0"/>
                    <a:cs typeface="Times New Roman" panose="02020603050405020304" pitchFamily="18" charset="0"/>
                  </a:rPr>
                  <a:t>estimination</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𝑥</m:t>
                        </m:r>
                      </m:e>
                    </m:acc>
                    <m:r>
                      <a:rPr lang="en-US" altLang="zh-CN" b="0" i="1"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on global optimal process has the first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𝐿</m:t>
                        </m:r>
                      </m:e>
                      <m:sub>
                        <m:r>
                          <a:rPr lang="en-US" altLang="zh-CN" i="1">
                            <a:latin typeface="Cambria Math" panose="02040503050406030204" pitchFamily="18" charset="0"/>
                            <a:cs typeface="Times New Roman" panose="02020603050405020304" pitchFamily="18" charset="0"/>
                          </a:rPr>
                          <m:t>0</m:t>
                        </m:r>
                      </m:sub>
                    </m:sSub>
                    <m:r>
                      <a:rPr lang="en-US" altLang="zh-CN" b="0" i="0" smtClean="0">
                        <a:latin typeface="Cambria Math" panose="02040503050406030204" pitchFamily="18" charset="0"/>
                        <a:cs typeface="Times New Roman" panose="02020603050405020304" pitchFamily="18" charset="0"/>
                      </a:rPr>
                      <m:t> </m:t>
                    </m:r>
                    <m:r>
                      <m:rPr>
                        <m:sty m:val="p"/>
                      </m:rPr>
                      <a:rPr lang="en-US" altLang="zh-CN" b="0" i="0" smtClean="0">
                        <a:latin typeface="Cambria Math" panose="02040503050406030204" pitchFamily="18" charset="0"/>
                        <a:cs typeface="Times New Roman" panose="02020603050405020304" pitchFamily="18" charset="0"/>
                      </a:rPr>
                      <m:t>zero</m:t>
                    </m:r>
                    <m:r>
                      <a:rPr lang="en-US" altLang="zh-CN" b="0" i="0" smtClean="0">
                        <a:latin typeface="Cambria Math" panose="02040503050406030204" pitchFamily="18" charset="0"/>
                        <a:cs typeface="Times New Roman" panose="02020603050405020304" pitchFamily="18" charset="0"/>
                      </a:rPr>
                      <m:t> </m:t>
                    </m:r>
                    <m:r>
                      <m:rPr>
                        <m:sty m:val="p"/>
                      </m:rPr>
                      <a:rPr lang="en-US" altLang="zh-CN" b="0" i="0" smtClean="0">
                        <a:latin typeface="Cambria Math" panose="02040503050406030204" pitchFamily="18" charset="0"/>
                        <a:cs typeface="Times New Roman" panose="02020603050405020304" pitchFamily="18" charset="0"/>
                      </a:rPr>
                      <m:t>elements</m:t>
                    </m:r>
                    <m:r>
                      <a:rPr lang="en-US" altLang="zh-CN" b="0" i="0"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BER is convex increasing of</a:t>
                </a: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978600"/>
                <a:ext cx="11723816" cy="5735116"/>
              </a:xfrm>
              <a:blipFill>
                <a:blip r:embed="rId2"/>
                <a:stretch>
                  <a:fillRect l="-1190" t="-442" b="-12583"/>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solution</a:t>
            </a:r>
          </a:p>
        </p:txBody>
      </p:sp>
    </p:spTree>
    <p:extLst>
      <p:ext uri="{BB962C8B-B14F-4D97-AF65-F5344CB8AC3E}">
        <p14:creationId xmlns:p14="http://schemas.microsoft.com/office/powerpoint/2010/main" val="1941544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24</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978600"/>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Lemma3: The global communication process is</a:t>
                </a:r>
              </a:p>
              <a:p>
                <a:pPr algn="ctr">
                  <a:lnSpc>
                    <a:spcPct val="100000"/>
                  </a:lnSpc>
                  <a:spcBef>
                    <a:spcPts val="0"/>
                  </a:spcBef>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cs typeface="Times New Roman" panose="02020603050405020304" pitchFamily="18" charset="0"/>
                            </a:rPr>
                          </m:ctrlPr>
                        </m:accPr>
                        <m:e>
                          <m:r>
                            <a:rPr lang="en-US" altLang="zh-CN" b="1" i="1" smtClean="0">
                              <a:latin typeface="Cambria Math" panose="02040503050406030204" pitchFamily="18" charset="0"/>
                              <a:cs typeface="Times New Roman" panose="02020603050405020304" pitchFamily="18" charset="0"/>
                            </a:rPr>
                            <m:t>𝒙</m:t>
                          </m:r>
                        </m:e>
                      </m:acc>
                      <m:r>
                        <a:rPr lang="en-US" altLang="zh-CN" b="0" i="1" smtClean="0">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𝑨</m:t>
                          </m:r>
                        </m:e>
                        <m:sup>
                          <m:r>
                            <a:rPr lang="en-US" altLang="zh-CN" b="1" i="1">
                              <a:latin typeface="Cambria Math" panose="02040503050406030204" pitchFamily="18" charset="0"/>
                              <a:cs typeface="Times New Roman" panose="02020603050405020304" pitchFamily="18" charset="0"/>
                            </a:rPr>
                            <m:t>𝑯</m:t>
                          </m:r>
                        </m:sup>
                      </m:sSup>
                      <m:r>
                        <a:rPr lang="en-US" altLang="zh-CN" b="1" i="1" smtClean="0">
                          <a:latin typeface="Cambria Math" panose="02040503050406030204" pitchFamily="18" charset="0"/>
                          <a:cs typeface="Times New Roman" panose="02020603050405020304" pitchFamily="18" charset="0"/>
                        </a:rPr>
                        <m:t>𝒚</m:t>
                      </m:r>
                      <m:r>
                        <a:rPr lang="en-US" altLang="zh-CN" b="1" i="1" smtClean="0">
                          <a:latin typeface="Cambria Math" panose="02040503050406030204" pitchFamily="18" charset="0"/>
                          <a:cs typeface="Times New Roman" panose="02020603050405020304" pitchFamily="18" charset="0"/>
                        </a:rPr>
                        <m:t>=</m:t>
                      </m:r>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𝑨</m:t>
                          </m:r>
                        </m:e>
                        <m:sup>
                          <m:r>
                            <a:rPr lang="en-US" altLang="zh-CN" b="1" i="1" smtClean="0">
                              <a:latin typeface="Cambria Math" panose="02040503050406030204" pitchFamily="18" charset="0"/>
                              <a:cs typeface="Times New Roman" panose="02020603050405020304" pitchFamily="18" charset="0"/>
                            </a:rPr>
                            <m:t>𝑯</m:t>
                          </m:r>
                        </m:sup>
                      </m:sSup>
                      <m:r>
                        <a:rPr lang="en-US" altLang="zh-CN" b="1" i="1" smtClean="0">
                          <a:latin typeface="Cambria Math" panose="02040503050406030204" pitchFamily="18" charset="0"/>
                          <a:cs typeface="Times New Roman" panose="02020603050405020304" pitchFamily="18" charset="0"/>
                        </a:rPr>
                        <m:t> </m:t>
                      </m:r>
                      <m:d>
                        <m:dPr>
                          <m:ctrlPr>
                            <a:rPr lang="en-US" altLang="zh-CN" b="1" i="1" smtClean="0">
                              <a:latin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cs typeface="Times New Roman" panose="02020603050405020304" pitchFamily="18" charset="0"/>
                            </a:rPr>
                            <m:t>𝑯𝑩𝒙</m:t>
                          </m:r>
                          <m:r>
                            <a:rPr lang="en-US" altLang="zh-CN" i="1">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𝒏</m:t>
                          </m:r>
                        </m:e>
                      </m:d>
                      <m:r>
                        <a:rPr lang="en-US" altLang="zh-CN" b="0" i="1" smtClean="0">
                          <a:latin typeface="Cambria Math" panose="02040503050406030204" pitchFamily="18" charset="0"/>
                          <a:cs typeface="Times New Roman" panose="02020603050405020304" pitchFamily="18" charset="0"/>
                        </a:rPr>
                        <m:t>=</m:t>
                      </m:r>
                      <m:sSup>
                        <m:sSupPr>
                          <m:ctrlPr>
                            <a:rPr lang="en-US" altLang="zh-CN" b="1" i="1" smtClean="0">
                              <a:latin typeface="Cambria Math" panose="02040503050406030204" pitchFamily="18" charset="0"/>
                              <a:cs typeface="Times New Roman" panose="02020603050405020304" pitchFamily="18" charset="0"/>
                            </a:rPr>
                          </m:ctrlPr>
                        </m:sSupPr>
                        <m:e>
                          <m:d>
                            <m:dPr>
                              <m:ctrlPr>
                                <a:rPr lang="en-US" altLang="zh-CN" b="1" i="1" smtClean="0">
                                  <a:latin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cs typeface="Times New Roman" panose="02020603050405020304" pitchFamily="18" charset="0"/>
                                </a:rPr>
                                <m:t>𝑰</m:t>
                              </m:r>
                              <m:r>
                                <a:rPr lang="en-US" altLang="zh-CN" b="1" i="1" smtClean="0">
                                  <a:latin typeface="Cambria Math" panose="02040503050406030204" pitchFamily="18" charset="0"/>
                                  <a:cs typeface="Times New Roman" panose="02020603050405020304" pitchFamily="18" charset="0"/>
                                </a:rPr>
                                <m:t>+</m:t>
                              </m:r>
                              <m:sSup>
                                <m:sSupPr>
                                  <m:ctrlPr>
                                    <a:rPr lang="en-US" altLang="zh-CN" b="1" i="1" smtClean="0">
                                      <a:latin typeface="Cambria Math" panose="02040503050406030204" pitchFamily="18" charset="0"/>
                                      <a:cs typeface="Times New Roman" panose="02020603050405020304" pitchFamily="18" charset="0"/>
                                    </a:rPr>
                                  </m:ctrlPr>
                                </m:sSupPr>
                                <m:e>
                                  <m:sSub>
                                    <m:sSubPr>
                                      <m:ctrlPr>
                                        <a:rPr lang="en-US" altLang="zh-CN" b="1" i="1">
                                          <a:latin typeface="Cambria Math" panose="02040503050406030204" pitchFamily="18" charset="0"/>
                                          <a:cs typeface="Times New Roman" panose="02020603050405020304" pitchFamily="18" charset="0"/>
                                        </a:rPr>
                                      </m:ctrlPr>
                                    </m:sSubPr>
                                    <m:e>
                                      <m:r>
                                        <a:rPr lang="el-GR" altLang="zh-CN" b="1" i="1">
                                          <a:latin typeface="Cambria Math" panose="02040503050406030204" pitchFamily="18" charset="0"/>
                                          <a:ea typeface="Cambria Math" panose="02040503050406030204" pitchFamily="18" charset="0"/>
                                          <a:cs typeface="Times New Roman" panose="02020603050405020304" pitchFamily="18" charset="0"/>
                                        </a:rPr>
                                        <m:t>𝜦</m:t>
                                      </m:r>
                                    </m:e>
                                    <m: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e>
                                <m:sup>
                                  <m:r>
                                    <a:rPr lang="en-US" altLang="zh-CN" b="1" i="1" smtClean="0">
                                      <a:latin typeface="Cambria Math" panose="02040503050406030204" pitchFamily="18" charset="0"/>
                                      <a:cs typeface="Times New Roman" panose="02020603050405020304" pitchFamily="18" charset="0"/>
                                    </a:rPr>
                                    <m:t>𝑯</m:t>
                                  </m:r>
                                </m:sup>
                              </m:sSup>
                              <m:sSub>
                                <m:sSubPr>
                                  <m:ctrlPr>
                                    <a:rPr lang="en-US" altLang="zh-CN" b="1" i="1">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𝑫</m:t>
                                  </m:r>
                                </m:e>
                                <m:sub>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𝑯</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sSub>
                                <m:sSubPr>
                                  <m:ctrlPr>
                                    <a:rPr lang="en-US" altLang="zh-CN" b="1" i="1">
                                      <a:latin typeface="Cambria Math" panose="02040503050406030204" pitchFamily="18" charset="0"/>
                                      <a:cs typeface="Times New Roman" panose="02020603050405020304" pitchFamily="18" charset="0"/>
                                    </a:rPr>
                                  </m:ctrlPr>
                                </m:sSubPr>
                                <m:e>
                                  <m:r>
                                    <a:rPr lang="el-GR" altLang="zh-CN" b="1" i="1">
                                      <a:latin typeface="Cambria Math" panose="02040503050406030204" pitchFamily="18" charset="0"/>
                                      <a:ea typeface="Cambria Math" panose="02040503050406030204" pitchFamily="18" charset="0"/>
                                      <a:cs typeface="Times New Roman" panose="02020603050405020304" pitchFamily="18" charset="0"/>
                                    </a:rPr>
                                    <m:t>𝜦</m:t>
                                  </m:r>
                                </m:e>
                                <m: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e>
                          </m:d>
                        </m:e>
                        <m:sup>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𝟏</m:t>
                          </m:r>
                        </m:sup>
                      </m:sSup>
                      <m:sSub>
                        <m:sSubPr>
                          <m:ctrlPr>
                            <a:rPr lang="en-US" altLang="zh-CN" b="1" i="1">
                              <a:latin typeface="Cambria Math" panose="02040503050406030204" pitchFamily="18" charset="0"/>
                              <a:cs typeface="Times New Roman" panose="02020603050405020304" pitchFamily="18" charset="0"/>
                            </a:rPr>
                          </m:ctrlPr>
                        </m:sSubPr>
                        <m:e>
                          <m:r>
                            <a:rPr lang="el-GR" altLang="zh-CN" b="1" i="1">
                              <a:latin typeface="Cambria Math" panose="02040503050406030204" pitchFamily="18" charset="0"/>
                              <a:ea typeface="Cambria Math" panose="02040503050406030204" pitchFamily="18" charset="0"/>
                              <a:cs typeface="Times New Roman" panose="02020603050405020304" pitchFamily="18" charset="0"/>
                            </a:rPr>
                            <m:t>𝜦</m:t>
                          </m:r>
                        </m:e>
                        <m: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sSup>
                        <m:sSupPr>
                          <m:ctrlPr>
                            <a:rPr lang="en-US" altLang="zh-CN" b="1" i="1" smtClean="0">
                              <a:latin typeface="Cambria Math" panose="02040503050406030204" pitchFamily="18" charset="0"/>
                              <a:cs typeface="Times New Roman" panose="02020603050405020304" pitchFamily="18" charset="0"/>
                            </a:rPr>
                          </m:ctrlPr>
                        </m:sSup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𝑫</m:t>
                              </m:r>
                            </m:e>
                            <m:sub>
                              <m:r>
                                <a:rPr lang="en-US" altLang="zh-CN" b="1" i="1">
                                  <a:latin typeface="Cambria Math" panose="02040503050406030204" pitchFamily="18" charset="0"/>
                                  <a:ea typeface="Cambria Math" panose="02040503050406030204" pitchFamily="18" charset="0"/>
                                  <a:cs typeface="Times New Roman" panose="02020603050405020304" pitchFamily="18" charset="0"/>
                                </a:rPr>
                                <m:t>𝑯</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e>
                        <m:sup>
                          <m:f>
                            <m:fPr>
                              <m:ctrlPr>
                                <a:rPr lang="en-US" altLang="zh-CN" b="1" i="1" smtClean="0">
                                  <a:latin typeface="Cambria Math" panose="02040503050406030204" pitchFamily="18" charset="0"/>
                                  <a:cs typeface="Times New Roman" panose="02020603050405020304" pitchFamily="18" charset="0"/>
                                </a:rPr>
                              </m:ctrlPr>
                            </m:fPr>
                            <m:num>
                              <m:r>
                                <a:rPr lang="en-US" altLang="zh-CN" b="1" i="1" smtClean="0">
                                  <a:latin typeface="Cambria Math" panose="02040503050406030204" pitchFamily="18" charset="0"/>
                                  <a:cs typeface="Times New Roman" panose="02020603050405020304" pitchFamily="18" charset="0"/>
                                </a:rPr>
                                <m:t>𝟏</m:t>
                              </m:r>
                            </m:num>
                            <m:den>
                              <m:r>
                                <a:rPr lang="en-US" altLang="zh-CN" b="1" i="1" smtClean="0">
                                  <a:latin typeface="Cambria Math" panose="02040503050406030204" pitchFamily="18" charset="0"/>
                                  <a:cs typeface="Times New Roman" panose="02020603050405020304" pitchFamily="18" charset="0"/>
                                </a:rPr>
                                <m:t>𝟐</m:t>
                              </m:r>
                            </m:den>
                          </m:f>
                        </m:sup>
                      </m:sSup>
                      <m:r>
                        <a:rPr lang="en-US" altLang="zh-CN" b="1" i="1" smtClean="0">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𝑫</m:t>
                              </m:r>
                            </m:e>
                            <m:sub>
                              <m:r>
                                <a:rPr lang="en-US" altLang="zh-CN" b="1" i="1">
                                  <a:latin typeface="Cambria Math" panose="02040503050406030204" pitchFamily="18" charset="0"/>
                                  <a:ea typeface="Cambria Math" panose="02040503050406030204" pitchFamily="18" charset="0"/>
                                  <a:cs typeface="Times New Roman" panose="02020603050405020304" pitchFamily="18" charset="0"/>
                                </a:rPr>
                                <m:t>𝑯</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e>
                        <m:sup>
                          <m:f>
                            <m:fPr>
                              <m:ctrlPr>
                                <a:rPr lang="en-US" altLang="zh-CN" b="1" i="1">
                                  <a:latin typeface="Cambria Math" panose="02040503050406030204" pitchFamily="18" charset="0"/>
                                  <a:cs typeface="Times New Roman" panose="02020603050405020304" pitchFamily="18" charset="0"/>
                                </a:rPr>
                              </m:ctrlPr>
                            </m:fPr>
                            <m:num>
                              <m:r>
                                <a:rPr lang="en-US" altLang="zh-CN" b="1" i="1">
                                  <a:latin typeface="Cambria Math" panose="02040503050406030204" pitchFamily="18" charset="0"/>
                                  <a:cs typeface="Times New Roman" panose="02020603050405020304" pitchFamily="18" charset="0"/>
                                </a:rPr>
                                <m:t>𝟏</m:t>
                              </m:r>
                            </m:num>
                            <m:den>
                              <m:r>
                                <a:rPr lang="en-US" altLang="zh-CN" b="1" i="1">
                                  <a:latin typeface="Cambria Math" panose="02040503050406030204" pitchFamily="18" charset="0"/>
                                  <a:cs typeface="Times New Roman" panose="02020603050405020304" pitchFamily="18" charset="0"/>
                                </a:rPr>
                                <m:t>𝟐</m:t>
                              </m:r>
                            </m:den>
                          </m:f>
                        </m:sup>
                      </m:sSup>
                      <m:sSub>
                        <m:sSubPr>
                          <m:ctrlPr>
                            <a:rPr lang="en-US" altLang="zh-CN" b="1" i="1">
                              <a:latin typeface="Cambria Math" panose="02040503050406030204" pitchFamily="18" charset="0"/>
                              <a:cs typeface="Times New Roman" panose="02020603050405020304" pitchFamily="18" charset="0"/>
                            </a:rPr>
                          </m:ctrlPr>
                        </m:sSubPr>
                        <m:e>
                          <m:r>
                            <a:rPr lang="el-GR" altLang="zh-CN" b="1" i="1">
                              <a:latin typeface="Cambria Math" panose="02040503050406030204" pitchFamily="18" charset="0"/>
                              <a:ea typeface="Cambria Math" panose="02040503050406030204" pitchFamily="18" charset="0"/>
                              <a:cs typeface="Times New Roman" panose="02020603050405020304" pitchFamily="18" charset="0"/>
                            </a:rPr>
                            <m:t>𝜦</m:t>
                          </m:r>
                        </m:e>
                        <m: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r>
                        <a:rPr lang="en-US" altLang="zh-CN" b="1" i="1" smtClean="0">
                          <a:latin typeface="Cambria Math" panose="02040503050406030204" pitchFamily="18" charset="0"/>
                          <a:cs typeface="Times New Roman" panose="02020603050405020304" pitchFamily="18" charset="0"/>
                        </a:rPr>
                        <m:t>𝒙</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𝒏</m:t>
                      </m:r>
                      <m:r>
                        <a:rPr lang="en-US" altLang="zh-CN" b="1" i="1" smtClean="0">
                          <a:latin typeface="Cambria Math" panose="02040503050406030204" pitchFamily="18" charset="0"/>
                          <a:cs typeface="Times New Roman" panose="02020603050405020304" pitchFamily="18" charset="0"/>
                        </a:rPr>
                        <m:t>)</m:t>
                      </m:r>
                    </m:oMath>
                  </m:oMathPara>
                </a14:m>
                <a:endParaRPr lang="en-US" altLang="zh-CN" b="1"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or</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𝐷</m:t>
                        </m:r>
                      </m:e>
                      <m:sub>
                        <m:r>
                          <a:rPr lang="en-US" altLang="zh-CN" i="1">
                            <a:latin typeface="Cambria Math" panose="02040503050406030204" pitchFamily="18" charset="0"/>
                            <a:cs typeface="Times New Roman" panose="02020603050405020304" pitchFamily="18" charset="0"/>
                          </a:rPr>
                          <m:t>𝐻</m:t>
                        </m:r>
                        <m:r>
                          <a:rPr lang="en-US" altLang="zh-CN" i="1">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𝑑𝑖𝑎𝑔</m:t>
                    </m:r>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i="1">
                            <a:latin typeface="Cambria Math" panose="02040503050406030204" pitchFamily="18" charset="0"/>
                            <a:cs typeface="Times New Roman" panose="02020603050405020304" pitchFamily="18" charset="0"/>
                          </a:rPr>
                          <m:t>𝐻</m:t>
                        </m:r>
                        <m:r>
                          <a:rPr lang="en-US" altLang="zh-CN" i="1">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i="1">
                            <a:latin typeface="Cambria Math" panose="02040503050406030204" pitchFamily="18" charset="0"/>
                            <a:cs typeface="Times New Roman" panose="02020603050405020304" pitchFamily="18" charset="0"/>
                          </a:rPr>
                          <m:t>𝐻</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𝐿</m:t>
                            </m:r>
                          </m:e>
                          <m:sup>
                            <m:r>
                              <a:rPr lang="en-US" altLang="zh-CN" i="1">
                                <a:latin typeface="Cambria Math" panose="02040503050406030204" pitchFamily="18" charset="0"/>
                                <a:ea typeface="Cambria Math" panose="02040503050406030204" pitchFamily="18" charset="0"/>
                              </a:rPr>
                              <m:t>′</m:t>
                            </m:r>
                          </m:sup>
                        </m:sSup>
                      </m:sub>
                    </m:sSub>
                    <m:r>
                      <a:rPr lang="en-US" altLang="zh-CN" b="0" i="1"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𝐿</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𝐿</m:t>
                            </m:r>
                          </m:e>
                          <m:sup>
                            <m:r>
                              <a:rPr lang="en-US" altLang="zh-CN" i="1">
                                <a:latin typeface="Cambria Math" panose="02040503050406030204" pitchFamily="18" charset="0"/>
                                <a:ea typeface="Cambria Math" panose="02040503050406030204" pitchFamily="18" charset="0"/>
                              </a:rPr>
                              <m:t>′</m:t>
                            </m:r>
                          </m:sup>
                        </m:sSup>
                      </m:sup>
                    </m:sSup>
                  </m:oMath>
                </a14:m>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i="1">
                            <a:latin typeface="Cambria Math" panose="02040503050406030204" pitchFamily="18" charset="0"/>
                            <a:cs typeface="Times New Roman" panose="02020603050405020304" pitchFamily="18" charset="0"/>
                          </a:rPr>
                          <m:t>𝐻</m:t>
                        </m:r>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𝑖</m:t>
                        </m:r>
                      </m:sub>
                    </m:sSub>
                  </m:oMath>
                </a14:m>
                <a:r>
                  <a:rPr lang="en-US" altLang="zh-CN" dirty="0">
                    <a:latin typeface="Times New Roman" panose="02020603050405020304" pitchFamily="18" charset="0"/>
                    <a:cs typeface="Times New Roman" panose="02020603050405020304" pitchFamily="18" charset="0"/>
                  </a:rPr>
                  <a:t>: the </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𝐿</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)-th largest eigenvalues of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𝑅</m:t>
                        </m:r>
                      </m:e>
                      <m:sub>
                        <m:r>
                          <a:rPr lang="en-US" altLang="zh-CN" i="1">
                            <a:latin typeface="Cambria Math" panose="02040503050406030204" pitchFamily="18" charset="0"/>
                            <a:cs typeface="Times New Roman" panose="02020603050405020304" pitchFamily="18" charset="0"/>
                          </a:rPr>
                          <m:t>𝐻</m:t>
                        </m:r>
                      </m:sub>
                    </m:sSub>
                  </m:oMath>
                </a14:m>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𝑛</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ℂ</m:t>
                        </m:r>
                      </m:e>
                      <m:sup>
                        <m:sSub>
                          <m:sSub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𝑅</m:t>
                            </m:r>
                          </m:sub>
                        </m:sSub>
                      </m:sup>
                    </m:sSup>
                    <m:r>
                      <a:rPr lang="en-US" altLang="zh-CN" i="1">
                        <a:latin typeface="Cambria Math" panose="02040503050406030204" pitchFamily="18" charset="0"/>
                        <a:ea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normalized equivalent white noise</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Lemma4: MSE matrix at the optimized communication process:</a:t>
                </a:r>
              </a:p>
              <a:p>
                <a:pPr algn="ctr">
                  <a:lnSpc>
                    <a:spcPct val="100000"/>
                  </a:lnSpc>
                  <a:spcBef>
                    <a:spcPts val="0"/>
                  </a:spcBef>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Times New Roman" panose="02020603050405020304" pitchFamily="18" charset="0"/>
                        </a:rPr>
                        <m:t>𝐸</m:t>
                      </m:r>
                      <m:d>
                        <m:dPr>
                          <m:ctrlPr>
                            <a:rPr lang="en-US" altLang="zh-CN" b="1" i="1">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𝑩</m:t>
                          </m:r>
                        </m:e>
                      </m:d>
                      <m:r>
                        <a:rPr lang="en-US" altLang="zh-CN" b="1" i="1">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r>
                        <a:rPr lang="en-US" altLang="zh-CN" b="1" i="1" smtClean="0">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𝑰</m:t>
                              </m:r>
                              <m:r>
                                <a:rPr lang="en-US" altLang="zh-CN" b="1" i="1">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sSub>
                                    <m:sSubPr>
                                      <m:ctrlPr>
                                        <a:rPr lang="en-US" altLang="zh-CN" b="1" i="1">
                                          <a:latin typeface="Cambria Math" panose="02040503050406030204" pitchFamily="18" charset="0"/>
                                          <a:cs typeface="Times New Roman" panose="02020603050405020304" pitchFamily="18" charset="0"/>
                                        </a:rPr>
                                      </m:ctrlPr>
                                    </m:sSubPr>
                                    <m:e>
                                      <m:r>
                                        <a:rPr lang="el-GR" altLang="zh-CN" b="1" i="1">
                                          <a:latin typeface="Cambria Math" panose="02040503050406030204" pitchFamily="18" charset="0"/>
                                          <a:ea typeface="Cambria Math" panose="02040503050406030204" pitchFamily="18" charset="0"/>
                                          <a:cs typeface="Times New Roman" panose="02020603050405020304" pitchFamily="18" charset="0"/>
                                        </a:rPr>
                                        <m:t>𝜦</m:t>
                                      </m:r>
                                    </m:e>
                                    <m: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e>
                                <m:sup>
                                  <m:r>
                                    <a:rPr lang="en-US" altLang="zh-CN" b="1" i="1">
                                      <a:latin typeface="Cambria Math" panose="02040503050406030204" pitchFamily="18" charset="0"/>
                                      <a:cs typeface="Times New Roman" panose="02020603050405020304" pitchFamily="18" charset="0"/>
                                    </a:rPr>
                                    <m:t>𝑯</m:t>
                                  </m:r>
                                </m:sup>
                              </m:s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𝑫</m:t>
                                  </m:r>
                                </m:e>
                                <m:sub>
                                  <m:r>
                                    <a:rPr lang="en-US" altLang="zh-CN" b="1" i="1">
                                      <a:latin typeface="Cambria Math" panose="02040503050406030204" pitchFamily="18" charset="0"/>
                                      <a:ea typeface="Cambria Math" panose="02040503050406030204" pitchFamily="18" charset="0"/>
                                      <a:cs typeface="Times New Roman" panose="02020603050405020304" pitchFamily="18" charset="0"/>
                                    </a:rPr>
                                    <m:t>𝑯</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sSub>
                                <m:sSubPr>
                                  <m:ctrlPr>
                                    <a:rPr lang="en-US" altLang="zh-CN" b="1" i="1">
                                      <a:latin typeface="Cambria Math" panose="02040503050406030204" pitchFamily="18" charset="0"/>
                                      <a:cs typeface="Times New Roman" panose="02020603050405020304" pitchFamily="18" charset="0"/>
                                    </a:rPr>
                                  </m:ctrlPr>
                                </m:sSubPr>
                                <m:e>
                                  <m:r>
                                    <a:rPr lang="el-GR" altLang="zh-CN" b="1" i="1">
                                      <a:latin typeface="Cambria Math" panose="02040503050406030204" pitchFamily="18" charset="0"/>
                                      <a:ea typeface="Cambria Math" panose="02040503050406030204" pitchFamily="18" charset="0"/>
                                      <a:cs typeface="Times New Roman" panose="02020603050405020304" pitchFamily="18" charset="0"/>
                                    </a:rPr>
                                    <m:t>𝜦</m:t>
                                  </m:r>
                                </m:e>
                                <m: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b>
                              </m:sSub>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or</a:t>
                </a: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978600"/>
                <a:ext cx="11723816" cy="5735116"/>
              </a:xfrm>
              <a:blipFill>
                <a:blip r:embed="rId2"/>
                <a:stretch>
                  <a:fillRect l="-1190" t="-442"/>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solution</a:t>
            </a:r>
          </a:p>
        </p:txBody>
      </p:sp>
      <p:pic>
        <p:nvPicPr>
          <p:cNvPr id="2" name="图片 1">
            <a:extLst>
              <a:ext uri="{FF2B5EF4-FFF2-40B4-BE49-F238E27FC236}">
                <a16:creationId xmlns:a16="http://schemas.microsoft.com/office/drawing/2014/main" id="{9EDEDADB-B9DD-AE4A-B6D0-6C80DA6567DB}"/>
              </a:ext>
            </a:extLst>
          </p:cNvPr>
          <p:cNvPicPr>
            <a:picLocks noChangeAspect="1"/>
          </p:cNvPicPr>
          <p:nvPr/>
        </p:nvPicPr>
        <p:blipFill>
          <a:blip r:embed="rId3"/>
          <a:stretch>
            <a:fillRect/>
          </a:stretch>
        </p:blipFill>
        <p:spPr>
          <a:xfrm>
            <a:off x="3409244" y="1833384"/>
            <a:ext cx="4834471" cy="1812927"/>
          </a:xfrm>
          <a:prstGeom prst="rect">
            <a:avLst/>
          </a:prstGeom>
        </p:spPr>
      </p:pic>
      <p:pic>
        <p:nvPicPr>
          <p:cNvPr id="3" name="图片 2">
            <a:extLst>
              <a:ext uri="{FF2B5EF4-FFF2-40B4-BE49-F238E27FC236}">
                <a16:creationId xmlns:a16="http://schemas.microsoft.com/office/drawing/2014/main" id="{6A767A77-42E1-CC4B-9400-66884813FEDE}"/>
              </a:ext>
            </a:extLst>
          </p:cNvPr>
          <p:cNvPicPr>
            <a:picLocks noChangeAspect="1"/>
          </p:cNvPicPr>
          <p:nvPr/>
        </p:nvPicPr>
        <p:blipFill>
          <a:blip r:embed="rId4"/>
          <a:stretch>
            <a:fillRect/>
          </a:stretch>
        </p:blipFill>
        <p:spPr>
          <a:xfrm>
            <a:off x="3536951" y="5568672"/>
            <a:ext cx="4579056" cy="937064"/>
          </a:xfrm>
          <a:prstGeom prst="rect">
            <a:avLst/>
          </a:prstGeom>
        </p:spPr>
      </p:pic>
    </p:spTree>
    <p:extLst>
      <p:ext uri="{BB962C8B-B14F-4D97-AF65-F5344CB8AC3E}">
        <p14:creationId xmlns:p14="http://schemas.microsoft.com/office/powerpoint/2010/main" val="2934486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25</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978600"/>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Lemma5: SNRs at the optimized communication process:</a:t>
                </a:r>
              </a:p>
              <a:p>
                <a:pPr algn="ct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𝑀𝑆𝐸</m:t>
                          </m:r>
                        </m:e>
                        <m:sub>
                          <m:r>
                            <a:rPr lang="en-US" altLang="zh-CN" i="1">
                              <a:latin typeface="Cambria Math" panose="02040503050406030204" pitchFamily="18" charset="0"/>
                              <a:cs typeface="Times New Roman" panose="02020603050405020304" pitchFamily="18" charset="0"/>
                            </a:rPr>
                            <m:t>𝑖</m:t>
                          </m:r>
                        </m:sub>
                      </m:sSub>
                      <m:r>
                        <a:rPr lang="en-US" altLang="zh-CN"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m:t>
                              </m:r>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𝑹</m:t>
                                      </m:r>
                                    </m:e>
                                    <m:sub>
                                      <m:r>
                                        <a:rPr lang="en-US" altLang="zh-CN" b="1" i="1" smtClean="0">
                                          <a:latin typeface="Cambria Math" panose="02040503050406030204" pitchFamily="18" charset="0"/>
                                          <a:cs typeface="Times New Roman" panose="02020603050405020304" pitchFamily="18" charset="0"/>
                                        </a:rPr>
                                        <m:t>𝑯</m:t>
                                      </m:r>
                                    </m:sub>
                                  </m:sSub>
                                  <m:r>
                                    <a:rPr lang="en-US" altLang="zh-CN" b="1" i="1" smtClean="0">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r>
                            <a:rPr lang="en-US" altLang="zh-CN" b="1" i="1">
                              <a:latin typeface="Cambria Math" panose="02040503050406030204" pitchFamily="18" charset="0"/>
                              <a:cs typeface="Times New Roman" panose="02020603050405020304" pitchFamily="18" charset="0"/>
                            </a:rPr>
                            <m:t>]</m:t>
                          </m:r>
                        </m:e>
                        <m:sub>
                          <m:r>
                            <a:rPr lang="en-US" altLang="zh-CN" b="1" i="1">
                              <a:latin typeface="Cambria Math" panose="02040503050406030204" pitchFamily="18" charset="0"/>
                              <a:cs typeface="Times New Roman" panose="02020603050405020304" pitchFamily="18" charset="0"/>
                            </a:rPr>
                            <m:t>𝒊𝒊</m:t>
                          </m:r>
                        </m:sub>
                      </m:sSub>
                      <m:r>
                        <a:rPr lang="en-US" altLang="zh-CN" i="1">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𝑆𝐼𝑁𝑅</m:t>
                              </m:r>
                            </m:e>
                            <m:sub>
                              <m:r>
                                <a:rPr lang="en-US" altLang="zh-CN" i="1">
                                  <a:latin typeface="Cambria Math" panose="02040503050406030204" pitchFamily="18" charset="0"/>
                                  <a:cs typeface="Times New Roman" panose="02020603050405020304" pitchFamily="18" charset="0"/>
                                </a:rPr>
                                <m:t>𝑖</m:t>
                              </m:r>
                            </m:sub>
                          </m:sSub>
                        </m:den>
                      </m:f>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or</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Therefore, if</a:t>
                </a:r>
              </a:p>
              <a:p>
                <a:pPr algn="ctr">
                  <a:lnSpc>
                    <a:spcPct val="100000"/>
                  </a:lnSpc>
                  <a:spcBef>
                    <a:spcPts val="0"/>
                  </a:spcBef>
                </a:pPr>
                <a:r>
                  <a:rPr lang="en-US" altLang="zh-CN" dirty="0">
                    <a:latin typeface="Times New Roman" panose="02020603050405020304" pitchFamily="18" charset="0"/>
                    <a:cs typeface="Times New Roman" panose="02020603050405020304" pitchFamily="18" charset="0"/>
                  </a:rPr>
                  <a:t>L&gt;rank(</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oMath>
                </a14:m>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m:t>
                    </m:r>
                    <m:sSup>
                      <m:sSupPr>
                        <m:ctrlPr>
                          <a:rPr lang="en-US" altLang="zh-CN" b="0"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panose="02040503050406030204" pitchFamily="18" charset="0"/>
                            <a:cs typeface="Times New Roman" panose="02020603050405020304" pitchFamily="18" charset="0"/>
                          </a:rPr>
                          <m:t>𝐿</m:t>
                        </m:r>
                      </m:e>
                      <m:sup>
                        <m:r>
                          <a:rPr lang="en-US" altLang="zh-CN" b="0" i="1" dirty="0" smtClean="0">
                            <a:latin typeface="Cambria Math" panose="02040503050406030204" pitchFamily="18" charset="0"/>
                            <a:cs typeface="Times New Roman" panose="02020603050405020304" pitchFamily="18" charset="0"/>
                          </a:rPr>
                          <m:t>′</m:t>
                        </m:r>
                      </m:sup>
                    </m:sSup>
                    <m:r>
                      <a:rPr lang="en-US" altLang="zh-CN" b="0" i="1" dirty="0" smtClean="0">
                        <a:latin typeface="Cambria Math" panose="02040503050406030204" pitchFamily="18" charset="0"/>
                        <a:cs typeface="Times New Roman" panose="02020603050405020304" pitchFamily="18" charset="0"/>
                      </a:rPr>
                      <m:t>=</m:t>
                    </m:r>
                    <m:r>
                      <m:rPr>
                        <m:nor/>
                      </m:rPr>
                      <a:rPr lang="en-US" altLang="zh-CN" dirty="0">
                        <a:latin typeface="Times New Roman" panose="02020603050405020304" pitchFamily="18" charset="0"/>
                        <a:cs typeface="Times New Roman" panose="02020603050405020304" pitchFamily="18" charset="0"/>
                      </a:rPr>
                      <m:t>rank</m:t>
                    </m:r>
                    <m:r>
                      <m:rPr>
                        <m:nor/>
                      </m:rPr>
                      <a:rPr lang="en-US" altLang="zh-CN" dirty="0">
                        <a:latin typeface="Times New Roman" panose="020206030504050203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r>
                      <m:rPr>
                        <m:nor/>
                      </m:rPr>
                      <a:rPr lang="en-US" altLang="zh-CN" dirty="0">
                        <a:latin typeface="Times New Roman" panose="02020603050405020304" pitchFamily="18" charset="0"/>
                        <a:cs typeface="Times New Roman" panose="02020603050405020304" pitchFamily="18" charset="0"/>
                      </a:rPr>
                      <m:t>)</m:t>
                    </m:r>
                    <m:r>
                      <a:rPr lang="en-US" altLang="zh-CN" i="1" dirty="0">
                        <a:latin typeface="Cambria Math" panose="02040503050406030204" pitchFamily="18" charset="0"/>
                        <a:cs typeface="Times New Roman" panose="02020603050405020304" pitchFamily="18" charset="0"/>
                      </a:rPr>
                      <m:t>→</m:t>
                    </m:r>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𝐿</m:t>
                        </m:r>
                      </m:e>
                      <m:sub>
                        <m:r>
                          <a:rPr lang="en-US" altLang="zh-CN" b="0" i="1" dirty="0" smtClean="0">
                            <a:latin typeface="Cambria Math" panose="02040503050406030204" pitchFamily="18" charset="0"/>
                            <a:cs typeface="Times New Roman" panose="02020603050405020304" pitchFamily="18" charset="0"/>
                          </a:rPr>
                          <m:t>0</m:t>
                        </m:r>
                      </m:sub>
                    </m:sSub>
                    <m:r>
                      <a:rPr lang="en-US" altLang="zh-CN" b="0" i="1" dirty="0" smtClean="0">
                        <a:latin typeface="Cambria Math" panose="02040503050406030204" pitchFamily="18" charset="0"/>
                        <a:cs typeface="Times New Roman" panose="02020603050405020304" pitchFamily="18" charset="0"/>
                      </a:rPr>
                      <m:t>&gt;0</m:t>
                    </m:r>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𝐿</m:t>
                        </m:r>
                      </m:e>
                      <m:sub>
                        <m:r>
                          <a:rPr lang="en-US" altLang="zh-CN" i="1" dirty="0">
                            <a:latin typeface="Cambria Math" panose="02040503050406030204" pitchFamily="18" charset="0"/>
                            <a:cs typeface="Times New Roman" panose="02020603050405020304" pitchFamily="18" charset="0"/>
                          </a:rPr>
                          <m:t>0</m:t>
                        </m:r>
                      </m:sub>
                    </m:sSub>
                    <m:r>
                      <a:rPr lang="en-US" altLang="zh-CN" i="1" dirty="0">
                        <a:latin typeface="Cambria Math" panose="02040503050406030204" pitchFamily="18" charset="0"/>
                        <a:cs typeface="Times New Roman" panose="02020603050405020304" pitchFamily="18" charset="0"/>
                      </a:rPr>
                      <m:t> </m:t>
                    </m:r>
                  </m:oMath>
                </a14:m>
                <a:r>
                  <a:rPr lang="en-US" altLang="zh-CN" dirty="0" err="1">
                    <a:latin typeface="Times New Roman" panose="02020603050405020304" pitchFamily="18" charset="0"/>
                    <a:cs typeface="Times New Roman" panose="02020603050405020304" pitchFamily="18" charset="0"/>
                  </a:rPr>
                  <a:t>substreams</a:t>
                </a:r>
                <a:r>
                  <a:rPr lang="en-US" altLang="zh-CN" dirty="0">
                    <a:latin typeface="Times New Roman" panose="02020603050405020304" pitchFamily="18" charset="0"/>
                    <a:cs typeface="Times New Roman" panose="02020603050405020304" pitchFamily="18" charset="0"/>
                  </a:rPr>
                  <a:t> associated with zero eigenvalues have an MSE equal to 1 or a zero SINR (which implies a BER equal to 0.5). So generally a Schur-concave function communication system should guarantee that</a:t>
                </a:r>
              </a:p>
              <a:p>
                <a:pPr algn="ctr">
                  <a:lnSpc>
                    <a:spcPct val="100000"/>
                  </a:lnSpc>
                  <a:spcBef>
                    <a:spcPts val="0"/>
                  </a:spcBef>
                </a:pPr>
                <a:r>
                  <a:rPr lang="en-US" altLang="zh-CN" dirty="0">
                    <a:latin typeface="Times New Roman" panose="02020603050405020304" pitchFamily="18" charset="0"/>
                    <a:cs typeface="Times New Roman" panose="02020603050405020304" pitchFamily="18" charset="0"/>
                  </a:rPr>
                  <a:t>L</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rank(</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oMath>
                </a14:m>
                <a:r>
                  <a:rPr lang="en-US" altLang="zh-CN" dirty="0">
                    <a:latin typeface="Times New Roman" panose="02020603050405020304" pitchFamily="18" charset="0"/>
                    <a:cs typeface="Times New Roman" panose="02020603050405020304" pitchFamily="18" charset="0"/>
                  </a:rPr>
                  <a:t>)</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figure shows the optimized system:</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978600"/>
                <a:ext cx="11723816" cy="5735116"/>
              </a:xfrm>
              <a:blipFill>
                <a:blip r:embed="rId2"/>
                <a:stretch>
                  <a:fillRect l="-1190" t="-442"/>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solution</a:t>
            </a:r>
          </a:p>
        </p:txBody>
      </p:sp>
      <p:pic>
        <p:nvPicPr>
          <p:cNvPr id="7" name="图片 6">
            <a:extLst>
              <a:ext uri="{FF2B5EF4-FFF2-40B4-BE49-F238E27FC236}">
                <a16:creationId xmlns:a16="http://schemas.microsoft.com/office/drawing/2014/main" id="{6E906920-D973-8C4B-A510-E4E992610EF9}"/>
              </a:ext>
            </a:extLst>
          </p:cNvPr>
          <p:cNvPicPr>
            <a:picLocks noChangeAspect="1"/>
          </p:cNvPicPr>
          <p:nvPr/>
        </p:nvPicPr>
        <p:blipFill>
          <a:blip r:embed="rId3"/>
          <a:stretch>
            <a:fillRect/>
          </a:stretch>
        </p:blipFill>
        <p:spPr>
          <a:xfrm>
            <a:off x="4114801" y="2049709"/>
            <a:ext cx="4001206" cy="659131"/>
          </a:xfrm>
          <a:prstGeom prst="rect">
            <a:avLst/>
          </a:prstGeom>
        </p:spPr>
      </p:pic>
      <p:pic>
        <p:nvPicPr>
          <p:cNvPr id="8" name="图片 7">
            <a:extLst>
              <a:ext uri="{FF2B5EF4-FFF2-40B4-BE49-F238E27FC236}">
                <a16:creationId xmlns:a16="http://schemas.microsoft.com/office/drawing/2014/main" id="{197C60D9-2829-CA4E-A100-E2F68D453928}"/>
              </a:ext>
            </a:extLst>
          </p:cNvPr>
          <p:cNvPicPr>
            <a:picLocks noChangeAspect="1"/>
          </p:cNvPicPr>
          <p:nvPr/>
        </p:nvPicPr>
        <p:blipFill>
          <a:blip r:embed="rId4"/>
          <a:stretch>
            <a:fillRect/>
          </a:stretch>
        </p:blipFill>
        <p:spPr>
          <a:xfrm>
            <a:off x="3416301" y="4765664"/>
            <a:ext cx="5348817" cy="1652600"/>
          </a:xfrm>
          <a:prstGeom prst="rect">
            <a:avLst/>
          </a:prstGeom>
        </p:spPr>
      </p:pic>
    </p:spTree>
    <p:extLst>
      <p:ext uri="{BB962C8B-B14F-4D97-AF65-F5344CB8AC3E}">
        <p14:creationId xmlns:p14="http://schemas.microsoft.com/office/powerpoint/2010/main" val="303018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26</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978600"/>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Lemma3-5 are the results of a Schur-concave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For a Schur-convex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oMath>
                </a14:m>
                <a:r>
                  <a:rPr lang="en-US" altLang="zh-CN" dirty="0">
                    <a:latin typeface="Times New Roman" panose="02020603050405020304" pitchFamily="18" charset="0"/>
                    <a:cs typeface="Times New Roman" panose="02020603050405020304" pitchFamily="18" charset="0"/>
                  </a:rPr>
                  <a:t>, the MSE matrix </a:t>
                </a:r>
                <a:r>
                  <a:rPr lang="en-US" altLang="zh-CN" b="1" dirty="0">
                    <a:latin typeface="Times New Roman" panose="02020603050405020304" pitchFamily="18" charset="0"/>
                    <a:cs typeface="Times New Roman" panose="02020603050405020304" pitchFamily="18" charset="0"/>
                  </a:rPr>
                  <a:t>E</a:t>
                </a:r>
                <a:r>
                  <a:rPr lang="en-US" altLang="zh-CN" dirty="0">
                    <a:latin typeface="Times New Roman" panose="02020603050405020304" pitchFamily="18" charset="0"/>
                    <a:cs typeface="Times New Roman" panose="02020603050405020304" pitchFamily="18" charset="0"/>
                  </a:rPr>
                  <a:t> is nondiagonal with equal diagonal elements, while </a:t>
                </a:r>
                <a14:m>
                  <m:oMath xmlns:m="http://schemas.openxmlformats.org/officeDocument/2006/math">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𝑨</m:t>
                        </m:r>
                      </m:e>
                      <m:sup>
                        <m:r>
                          <a:rPr lang="en-US" altLang="zh-CN" b="1" i="1">
                            <a:latin typeface="Cambria Math" panose="02040503050406030204" pitchFamily="18" charset="0"/>
                            <a:cs typeface="Times New Roman" panose="02020603050405020304" pitchFamily="18" charset="0"/>
                          </a:rPr>
                          <m:t>𝑯</m:t>
                        </m:r>
                      </m:sup>
                    </m:sSup>
                    <m:r>
                      <a:rPr lang="en-US" altLang="zh-CN" b="1" i="1">
                        <a:latin typeface="Cambria Math" panose="02040503050406030204" pitchFamily="18" charset="0"/>
                        <a:cs typeface="Times New Roman" panose="02020603050405020304" pitchFamily="18" charset="0"/>
                      </a:rPr>
                      <m:t>𝑯𝑩</m:t>
                    </m:r>
                  </m:oMath>
                </a14:m>
                <a:r>
                  <a:rPr lang="en-US" altLang="zh-CN" dirty="0">
                    <a:latin typeface="Times New Roman" panose="02020603050405020304" pitchFamily="18" charset="0"/>
                    <a:cs typeface="Times New Roman" panose="02020603050405020304" pitchFamily="18" charset="0"/>
                  </a:rPr>
                  <a:t> can be diagonalized only up to a very specific rotation of the data symbols.</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Here we assume a pre-rotation of the data symbols at the transmitter and a post-rotation of the estimates at the receiver:</a:t>
                </a:r>
              </a:p>
              <a:p>
                <a:pPr algn="ctr">
                  <a:lnSpc>
                    <a:spcPct val="100000"/>
                  </a:lnSpc>
                  <a:spcBef>
                    <a:spcPts val="0"/>
                  </a:spcBef>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𝑥</m:t>
                          </m:r>
                        </m:e>
                      </m:acc>
                      <m:r>
                        <a:rPr lang="en-US" altLang="zh-CN" b="0" i="1" smtClean="0">
                          <a:latin typeface="Cambria Math" panose="02040503050406030204" pitchFamily="18" charset="0"/>
                          <a:cs typeface="Times New Roman" panose="02020603050405020304" pitchFamily="18" charset="0"/>
                        </a:rPr>
                        <m:t>=</m:t>
                      </m:r>
                      <m:sSubSup>
                        <m:sSubSupPr>
                          <m:ctrlPr>
                            <a:rPr lang="en-US" altLang="zh-CN" b="0" i="1" smtClean="0">
                              <a:latin typeface="Cambria Math" panose="02040503050406030204" pitchFamily="18" charset="0"/>
                              <a:cs typeface="Times New Roman" panose="02020603050405020304" pitchFamily="18" charset="0"/>
                            </a:rPr>
                          </m:ctrlPr>
                        </m:sSubSupPr>
                        <m:e>
                          <m:r>
                            <a:rPr lang="en-US" altLang="zh-CN" b="0" i="1" smtClean="0">
                              <a:latin typeface="Cambria Math" panose="02040503050406030204" pitchFamily="18" charset="0"/>
                              <a:cs typeface="Times New Roman" panose="02020603050405020304" pitchFamily="18" charset="0"/>
                            </a:rPr>
                            <m:t>𝑉</m:t>
                          </m:r>
                        </m:e>
                        <m:sub>
                          <m:r>
                            <a:rPr lang="en-US" altLang="zh-CN" b="0" i="1" smtClean="0">
                              <a:latin typeface="Cambria Math" panose="02040503050406030204" pitchFamily="18" charset="0"/>
                              <a:cs typeface="Times New Roman" panose="02020603050405020304" pitchFamily="18" charset="0"/>
                            </a:rPr>
                            <m:t>𝐵</m:t>
                          </m:r>
                        </m:sub>
                        <m:sup>
                          <m:r>
                            <a:rPr lang="en-US" altLang="zh-CN" b="0" i="1" smtClean="0">
                              <a:latin typeface="Cambria Math" panose="02040503050406030204" pitchFamily="18" charset="0"/>
                              <a:cs typeface="Times New Roman" panose="02020603050405020304" pitchFamily="18" charset="0"/>
                            </a:rPr>
                            <m:t>𝐻</m:t>
                          </m:r>
                        </m:sup>
                      </m:sSubSup>
                      <m:r>
                        <a:rPr lang="en-US" altLang="zh-CN" b="0" i="1" smtClean="0">
                          <a:latin typeface="Cambria Math" panose="02040503050406030204" pitchFamily="18" charset="0"/>
                          <a:cs typeface="Times New Roman" panose="02020603050405020304" pitchFamily="18" charset="0"/>
                        </a:rPr>
                        <m:t>𝑥</m:t>
                      </m:r>
                    </m:oMath>
                  </m:oMathPara>
                </a14:m>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cs typeface="Times New Roman" panose="02020603050405020304" pitchFamily="18" charset="0"/>
                            </a:rPr>
                          </m:ctrlPr>
                        </m:accPr>
                        <m:e>
                          <m:acc>
                            <m:accPr>
                              <m:chr m:val="̂"/>
                              <m:ctrlPr>
                                <a:rPr lang="en-US" altLang="zh-CN"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𝑥</m:t>
                              </m:r>
                            </m:e>
                          </m:acc>
                        </m:e>
                      </m:acc>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𝑉</m:t>
                          </m:r>
                        </m:e>
                        <m:sub>
                          <m:r>
                            <a:rPr lang="en-US" altLang="zh-CN" i="1">
                              <a:latin typeface="Cambria Math" panose="02040503050406030204" pitchFamily="18" charset="0"/>
                              <a:cs typeface="Times New Roman" panose="02020603050405020304" pitchFamily="18" charset="0"/>
                            </a:rPr>
                            <m:t>𝐵</m:t>
                          </m:r>
                        </m:sub>
                        <m:sup>
                          <m:r>
                            <a:rPr lang="en-US" altLang="zh-CN" i="1">
                              <a:latin typeface="Cambria Math" panose="02040503050406030204" pitchFamily="18" charset="0"/>
                              <a:cs typeface="Times New Roman" panose="02020603050405020304" pitchFamily="18" charset="0"/>
                            </a:rPr>
                            <m:t>𝐻</m:t>
                          </m:r>
                        </m:sup>
                      </m:sSubSup>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𝑥</m:t>
                          </m:r>
                        </m:e>
                      </m:acc>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And Schur concave results can be used as MSE matrix </a:t>
                </a:r>
                <a14:m>
                  <m:oMath xmlns:m="http://schemas.openxmlformats.org/officeDocument/2006/math">
                    <m:r>
                      <a:rPr lang="en-US" altLang="zh-CN" b="1" i="0" smtClean="0">
                        <a:latin typeface="Cambria Math" panose="02040503050406030204" pitchFamily="18" charset="0"/>
                        <a:cs typeface="Times New Roman" panose="02020603050405020304" pitchFamily="18" charset="0"/>
                      </a:rPr>
                      <m:t>𝐄</m:t>
                    </m:r>
                    <m:r>
                      <a:rPr lang="en-US" altLang="zh-CN" b="1" i="0" smtClean="0">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r>
                      <a:rPr lang="en-US" altLang="zh-CN" b="1" i="1">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are equal whenever the appropriate rotation is included</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𝑀𝑆𝐸</m:t>
                        </m:r>
                      </m:e>
                      <m:sub>
                        <m:r>
                          <a:rPr lang="en-US" altLang="zh-CN" i="1">
                            <a:latin typeface="Cambria Math" panose="02040503050406030204" pitchFamily="18" charset="0"/>
                            <a:cs typeface="Times New Roman" panose="02020603050405020304" pitchFamily="18" charset="0"/>
                          </a:rPr>
                          <m:t>𝑖</m:t>
                        </m:r>
                      </m:sub>
                    </m:sSub>
                    <m:r>
                      <a:rPr lang="en-US" altLang="zh-CN" i="1">
                        <a:latin typeface="Cambria Math" panose="02040503050406030204" pitchFamily="18" charset="0"/>
                        <a:cs typeface="Times New Roman" panose="02020603050405020304" pitchFamily="18" charset="0"/>
                      </a:rPr>
                      <m:t>=</m:t>
                    </m:r>
                    <m:f>
                      <m:fPr>
                        <m:ctrlPr>
                          <a:rPr lang="en-US" altLang="zh-CN"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𝑇𝑟</m:t>
                        </m:r>
                        <m:r>
                          <a:rPr lang="en-US" altLang="zh-CN" b="0"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𝑬</m:t>
                        </m:r>
                        <m:r>
                          <a:rPr lang="en-US" altLang="zh-CN" b="0" i="1" smtClean="0">
                            <a:latin typeface="Cambria Math" panose="02040503050406030204" pitchFamily="18" charset="0"/>
                            <a:cs typeface="Times New Roman" panose="02020603050405020304" pitchFamily="18" charset="0"/>
                          </a:rPr>
                          <m:t>)</m:t>
                        </m:r>
                      </m:num>
                      <m:den>
                        <m:r>
                          <a:rPr lang="en-US" altLang="zh-CN" b="0" i="1" smtClean="0">
                            <a:latin typeface="Cambria Math" panose="02040503050406030204" pitchFamily="18" charset="0"/>
                            <a:cs typeface="Times New Roman" panose="02020603050405020304" pitchFamily="18" charset="0"/>
                          </a:rPr>
                          <m:t>𝐿</m:t>
                        </m:r>
                      </m:den>
                    </m:f>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According to</a:t>
                </a:r>
              </a:p>
              <a:p>
                <a:pPr algn="ctr">
                  <a:lnSpc>
                    <a:spcPct val="100000"/>
                  </a:lnSpc>
                  <a:spcBef>
                    <a:spcPts val="0"/>
                  </a:spcBef>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𝑀𝑆𝐸</m:t>
                          </m:r>
                        </m:e>
                        <m:sub>
                          <m:r>
                            <a:rPr lang="en-US" altLang="zh-CN" i="1">
                              <a:latin typeface="Cambria Math" panose="02040503050406030204" pitchFamily="18" charset="0"/>
                              <a:cs typeface="Times New Roman" panose="02020603050405020304" pitchFamily="18" charset="0"/>
                            </a:rPr>
                            <m:t>𝑖</m:t>
                          </m:r>
                        </m:sub>
                      </m:sSub>
                      <m:r>
                        <a:rPr lang="en-US" altLang="zh-CN"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sSup>
                            <m:sSupPr>
                              <m:ctrlPr>
                                <a:rPr lang="en-US" altLang="zh-CN" b="1"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m:t>
                              </m:r>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sup>
                                      <m:r>
                                        <a:rPr lang="en-US" altLang="zh-CN" b="1" i="1">
                                          <a:latin typeface="Cambria Math" panose="02040503050406030204" pitchFamily="18" charset="0"/>
                                          <a:cs typeface="Times New Roman" panose="02020603050405020304" pitchFamily="18" charset="0"/>
                                        </a:rPr>
                                        <m:t>𝑯</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r>
                                        <a:rPr lang="en-US" altLang="zh-CN" b="1" i="1">
                                          <a:latin typeface="Cambria Math" panose="02040503050406030204" pitchFamily="18" charset="0"/>
                                          <a:cs typeface="Times New Roman" panose="02020603050405020304" pitchFamily="18" charset="0"/>
                                        </a:rPr>
                                        <m:t>𝑯</m:t>
                                      </m:r>
                                    </m:sub>
                                  </m:sSub>
                                  <m:r>
                                    <a:rPr lang="en-US" altLang="zh-CN" b="1" i="1">
                                      <a:latin typeface="Cambria Math" panose="02040503050406030204" pitchFamily="18" charset="0"/>
                                      <a:cs typeface="Times New Roman" panose="02020603050405020304" pitchFamily="18" charset="0"/>
                                    </a:rPr>
                                    <m:t>𝑩</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r>
                            <a:rPr lang="en-US" altLang="zh-CN" b="1" i="1">
                              <a:latin typeface="Cambria Math" panose="02040503050406030204" pitchFamily="18" charset="0"/>
                              <a:cs typeface="Times New Roman" panose="02020603050405020304" pitchFamily="18" charset="0"/>
                            </a:rPr>
                            <m:t>]</m:t>
                          </m:r>
                        </m:e>
                        <m:sub>
                          <m:r>
                            <a:rPr lang="en-US" altLang="zh-CN" b="1" i="1">
                              <a:latin typeface="Cambria Math" panose="02040503050406030204" pitchFamily="18" charset="0"/>
                              <a:cs typeface="Times New Roman" panose="02020603050405020304" pitchFamily="18" charset="0"/>
                            </a:rPr>
                            <m:t>𝒊𝒊</m:t>
                          </m:r>
                        </m:sub>
                      </m:sSub>
                      <m:r>
                        <a:rPr lang="en-US" altLang="zh-CN" i="1">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cs typeface="Times New Roman" panose="02020603050405020304" pitchFamily="18" charset="0"/>
                            </a:rPr>
                            <m:t>1+</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𝑆𝐼𝑁𝑅</m:t>
                              </m:r>
                            </m:e>
                            <m:sub>
                              <m:r>
                                <a:rPr lang="en-US" altLang="zh-CN" i="1">
                                  <a:latin typeface="Cambria Math" panose="02040503050406030204" pitchFamily="18" charset="0"/>
                                  <a:cs typeface="Times New Roman" panose="02020603050405020304" pitchFamily="18" charset="0"/>
                                </a:rPr>
                                <m:t>𝑖</m:t>
                              </m:r>
                            </m:sub>
                          </m:sSub>
                        </m:den>
                      </m:f>
                    </m:oMath>
                  </m:oMathPara>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SINRs are given:</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978600"/>
                <a:ext cx="11723816" cy="5735116"/>
              </a:xfrm>
              <a:blipFill>
                <a:blip r:embed="rId2"/>
                <a:stretch>
                  <a:fillRect l="-1190" t="-442" r="-758"/>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solution</a:t>
            </a:r>
          </a:p>
        </p:txBody>
      </p:sp>
      <p:pic>
        <p:nvPicPr>
          <p:cNvPr id="2" name="图片 1">
            <a:extLst>
              <a:ext uri="{FF2B5EF4-FFF2-40B4-BE49-F238E27FC236}">
                <a16:creationId xmlns:a16="http://schemas.microsoft.com/office/drawing/2014/main" id="{D456487E-AE5D-524E-BA4F-A3C1C3F9DC00}"/>
              </a:ext>
            </a:extLst>
          </p:cNvPr>
          <p:cNvPicPr>
            <a:picLocks noChangeAspect="1"/>
          </p:cNvPicPr>
          <p:nvPr/>
        </p:nvPicPr>
        <p:blipFill>
          <a:blip r:embed="rId3"/>
          <a:stretch>
            <a:fillRect/>
          </a:stretch>
        </p:blipFill>
        <p:spPr>
          <a:xfrm>
            <a:off x="4357510" y="3508022"/>
            <a:ext cx="4086579" cy="754445"/>
          </a:xfrm>
          <a:prstGeom prst="rect">
            <a:avLst/>
          </a:prstGeom>
        </p:spPr>
      </p:pic>
      <p:pic>
        <p:nvPicPr>
          <p:cNvPr id="3" name="图片 2">
            <a:extLst>
              <a:ext uri="{FF2B5EF4-FFF2-40B4-BE49-F238E27FC236}">
                <a16:creationId xmlns:a16="http://schemas.microsoft.com/office/drawing/2014/main" id="{E743E090-C470-5545-B62C-4ECB4116FC62}"/>
              </a:ext>
            </a:extLst>
          </p:cNvPr>
          <p:cNvPicPr>
            <a:picLocks noChangeAspect="1"/>
          </p:cNvPicPr>
          <p:nvPr/>
        </p:nvPicPr>
        <p:blipFill>
          <a:blip r:embed="rId4"/>
          <a:stretch>
            <a:fillRect/>
          </a:stretch>
        </p:blipFill>
        <p:spPr>
          <a:xfrm>
            <a:off x="4003040" y="5454596"/>
            <a:ext cx="4220633" cy="849608"/>
          </a:xfrm>
          <a:prstGeom prst="rect">
            <a:avLst/>
          </a:prstGeom>
        </p:spPr>
      </p:pic>
    </p:spTree>
    <p:extLst>
      <p:ext uri="{BB962C8B-B14F-4D97-AF65-F5344CB8AC3E}">
        <p14:creationId xmlns:p14="http://schemas.microsoft.com/office/powerpoint/2010/main" val="1112586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27</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978600"/>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Conclusion of a single carrier:</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For Schur-concave functions, the specific power distribution among the established </a:t>
                </a:r>
                <a:r>
                  <a:rPr lang="en-US" altLang="zh-CN" dirty="0" err="1">
                    <a:latin typeface="Times New Roman" panose="02020603050405020304" pitchFamily="18" charset="0"/>
                    <a:cs typeface="Times New Roman" panose="02020603050405020304" pitchFamily="18" charset="0"/>
                  </a:rPr>
                  <a:t>substreams</a:t>
                </a:r>
                <a:r>
                  <a:rPr lang="en-US" altLang="zh-CN" dirty="0">
                    <a:latin typeface="Times New Roman" panose="02020603050405020304" pitchFamily="18" charset="0"/>
                    <a:cs typeface="Times New Roman" panose="02020603050405020304" pitchFamily="18" charset="0"/>
                  </a:rPr>
                  <a:t> will depend on the particular objective function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oMath>
                </a14:m>
                <a:r>
                  <a:rPr lang="en-US" altLang="zh-CN" dirty="0">
                    <a:latin typeface="Times New Roman" panose="02020603050405020304" pitchFamily="18" charset="0"/>
                    <a:cs typeface="Times New Roman" panose="02020603050405020304" pitchFamily="18" charset="0"/>
                  </a:rPr>
                  <a:t>. Interestingly.</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For Schur-convex functions, the power distribution is independent of the specific choice of</a:t>
                </a:r>
                <a:r>
                  <a:rPr lang="en-US" altLang="zh-CN" dirty="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oMath>
                </a14:m>
                <a:r>
                  <a:rPr lang="en-US" altLang="zh-CN" dirty="0">
                    <a:latin typeface="Times New Roman" panose="02020603050405020304" pitchFamily="18" charset="0"/>
                    <a:cs typeface="Times New Roman" panose="02020603050405020304" pitchFamily="18" charset="0"/>
                  </a:rPr>
                  <a:t> since both the MSE expression and the rotation matrix to make the diagonal elements of the MSE matrix equal are independent of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𝑓</m:t>
                        </m:r>
                      </m:e>
                      <m:sub>
                        <m:r>
                          <a:rPr lang="en-US" altLang="zh-CN" i="1">
                            <a:latin typeface="Cambria Math" panose="02040503050406030204" pitchFamily="18" charset="0"/>
                            <a:cs typeface="Times New Roman" panose="02020603050405020304" pitchFamily="18" charset="0"/>
                          </a:rPr>
                          <m:t>0</m:t>
                        </m:r>
                      </m:sub>
                    </m:sSub>
                  </m:oMath>
                </a14:m>
                <a:r>
                  <a:rPr lang="en-US" altLang="zh-CN" dirty="0">
                    <a:latin typeface="Times New Roman" panose="02020603050405020304" pitchFamily="18" charset="0"/>
                    <a:cs typeface="Times New Roman" panose="02020603050405020304" pitchFamily="18" charset="0"/>
                  </a:rPr>
                  <a:t> </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How to deal with a multicarrier case?</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For any carrier , consider the matrices corresponding to the rest of the carriers </a:t>
                </a:r>
                <a14:m>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𝒍</m:t>
                            </m:r>
                          </m:sub>
                        </m:sSub>
                        <m:r>
                          <a:rPr lang="en-US" altLang="zh-CN" b="1" i="1">
                            <a:latin typeface="Cambria Math" panose="02040503050406030204" pitchFamily="18" charset="0"/>
                            <a:cs typeface="Times New Roman" panose="02020603050405020304" pitchFamily="18" charset="0"/>
                          </a:rPr>
                          <m:t>)</m:t>
                        </m:r>
                      </m:e>
                      <m:sub>
                        <m:r>
                          <a:rPr lang="en-US" altLang="zh-CN" b="1" i="1" smtClean="0">
                            <a:latin typeface="Cambria Math" panose="02040503050406030204" pitchFamily="18" charset="0"/>
                            <a:cs typeface="Times New Roman" panose="02020603050405020304" pitchFamily="18" charset="0"/>
                          </a:rPr>
                          <m:t>𝒍</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𝒌</m:t>
                        </m:r>
                      </m:sub>
                    </m:sSub>
                    <m:r>
                      <a:rPr lang="en-US" altLang="zh-CN" b="0" i="0" smtClean="0">
                        <a:latin typeface="Cambria Math" panose="02040503050406030204" pitchFamily="18" charset="0"/>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fixed, and Theorem above can be directly involved to show the optimal structure for </a:t>
                </a: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smtClean="0">
                            <a:latin typeface="Cambria Math" panose="02040503050406030204" pitchFamily="18" charset="0"/>
                            <a:cs typeface="Times New Roman" panose="02020603050405020304" pitchFamily="18" charset="0"/>
                          </a:rPr>
                          <m:t>𝒌</m:t>
                        </m:r>
                      </m:sub>
                    </m:sSub>
                  </m:oMath>
                </a14:m>
                <a:r>
                  <a:rPr lang="en-US" altLang="zh-CN" dirty="0">
                    <a:latin typeface="Times New Roman" panose="02020603050405020304" pitchFamily="18" charset="0"/>
                    <a:cs typeface="Times New Roman" panose="02020603050405020304" pitchFamily="18" charset="0"/>
                  </a:rPr>
                  <a:t>.</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978600"/>
                <a:ext cx="11723816" cy="5735116"/>
              </a:xfrm>
              <a:blipFill>
                <a:blip r:embed="rId2"/>
                <a:stretch>
                  <a:fillRect l="-1190" t="-442"/>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solution</a:t>
            </a:r>
          </a:p>
        </p:txBody>
      </p:sp>
      <p:pic>
        <p:nvPicPr>
          <p:cNvPr id="7" name="图片 6">
            <a:extLst>
              <a:ext uri="{FF2B5EF4-FFF2-40B4-BE49-F238E27FC236}">
                <a16:creationId xmlns:a16="http://schemas.microsoft.com/office/drawing/2014/main" id="{00976927-81B6-B447-BDDB-08EFCF2DFE76}"/>
              </a:ext>
            </a:extLst>
          </p:cNvPr>
          <p:cNvPicPr>
            <a:picLocks noChangeAspect="1"/>
          </p:cNvPicPr>
          <p:nvPr/>
        </p:nvPicPr>
        <p:blipFill>
          <a:blip r:embed="rId3"/>
          <a:stretch>
            <a:fillRect/>
          </a:stretch>
        </p:blipFill>
        <p:spPr>
          <a:xfrm>
            <a:off x="2763520" y="2884931"/>
            <a:ext cx="6664960" cy="2092057"/>
          </a:xfrm>
          <a:prstGeom prst="rect">
            <a:avLst/>
          </a:prstGeom>
        </p:spPr>
      </p:pic>
    </p:spTree>
    <p:extLst>
      <p:ext uri="{BB962C8B-B14F-4D97-AF65-F5344CB8AC3E}">
        <p14:creationId xmlns:p14="http://schemas.microsoft.com/office/powerpoint/2010/main" val="1745066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a:xfrm>
            <a:off x="135518" y="3066256"/>
            <a:ext cx="5368944" cy="1358988"/>
          </a:xfrm>
        </p:spPr>
        <p:txBody>
          <a:bodyPr/>
          <a:lstStyle/>
          <a:p>
            <a:r>
              <a:rPr lang="en-US" altLang="zh-CN" sz="3600" dirty="0">
                <a:cs typeface="+mn-ea"/>
              </a:rPr>
              <a:t>Joint TX-RX Beamforming Design</a:t>
            </a:r>
            <a:endParaRPr lang="zh-CN" altLang="en-US" sz="3600" dirty="0">
              <a:cs typeface="+mn-ea"/>
            </a:endParaRP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2" name="文本框 1">
            <a:extLst>
              <a:ext uri="{FF2B5EF4-FFF2-40B4-BE49-F238E27FC236}">
                <a16:creationId xmlns:a16="http://schemas.microsoft.com/office/drawing/2014/main" id="{9D5EBFE3-031D-4AB3-8F25-58781D34112B}"/>
              </a:ext>
            </a:extLst>
          </p:cNvPr>
          <p:cNvSpPr txBox="1"/>
          <p:nvPr/>
        </p:nvSpPr>
        <p:spPr>
          <a:xfrm>
            <a:off x="3264746" y="589695"/>
            <a:ext cx="2239716" cy="2308324"/>
          </a:xfrm>
          <a:prstGeom prst="rect">
            <a:avLst/>
          </a:prstGeom>
          <a:noFill/>
        </p:spPr>
        <p:txBody>
          <a:bodyPr wrap="none" rtlCol="0">
            <a:spAutoFit/>
          </a:bodyPr>
          <a:lstStyle/>
          <a:p>
            <a:r>
              <a:rPr lang="en-US" altLang="zh-CN" sz="14400" dirty="0">
                <a:solidFill>
                  <a:srgbClr val="FFC000"/>
                </a:solidFill>
              </a:rPr>
              <a:t>06</a:t>
            </a:r>
            <a:endParaRPr lang="zh-CN" altLang="en-US" sz="14400" dirty="0">
              <a:solidFill>
                <a:srgbClr val="FFC000"/>
              </a:solidFill>
            </a:endParaRPr>
          </a:p>
        </p:txBody>
      </p:sp>
    </p:spTree>
    <p:extLst>
      <p:ext uri="{BB962C8B-B14F-4D97-AF65-F5344CB8AC3E}">
        <p14:creationId xmlns:p14="http://schemas.microsoft.com/office/powerpoint/2010/main" val="705722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29</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In part 04&amp;05 we get the optimal for all A,B:</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14:m>
                  <m:oMath xmlns:m="http://schemas.openxmlformats.org/officeDocument/2006/math">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e>
                    </m:d>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𝑬</m:t>
                        </m:r>
                      </m:e>
                      <m:sub>
                        <m:r>
                          <a:rPr lang="en-US" altLang="zh-CN" b="1" i="1">
                            <a:latin typeface="Cambria Math" panose="02040503050406030204" pitchFamily="18" charset="0"/>
                            <a:cs typeface="Times New Roman" panose="02020603050405020304" pitchFamily="18" charset="0"/>
                          </a:rPr>
                          <m:t>𝒌</m:t>
                        </m:r>
                      </m:sub>
                    </m:sSub>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𝑨</m:t>
                            </m:r>
                          </m:e>
                          <m:sub>
                            <m:r>
                              <a:rPr lang="en-US" altLang="zh-CN" b="1" i="1">
                                <a:latin typeface="Cambria Math" panose="02040503050406030204" pitchFamily="18" charset="0"/>
                                <a:cs typeface="Times New Roman" panose="02020603050405020304" pitchFamily="18" charset="0"/>
                              </a:rPr>
                              <m:t>𝒌</m:t>
                            </m:r>
                          </m:sub>
                          <m:sup>
                            <m:r>
                              <m:rPr>
                                <m:sty m:val="p"/>
                              </m:rPr>
                              <a:rPr lang="en-US" altLang="zh-CN" b="1" i="1">
                                <a:latin typeface="Cambria Math" panose="02040503050406030204" pitchFamily="18" charset="0"/>
                                <a:cs typeface="Times New Roman" panose="02020603050405020304" pitchFamily="18" charset="0"/>
                              </a:rPr>
                              <m:t>opt</m:t>
                            </m:r>
                          </m:sup>
                        </m:sSubSup>
                      </m:e>
                    </m:d>
                    <m:r>
                      <a:rPr lang="en-US" altLang="zh-CN" b="1" i="1">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r>
                      <m:rPr>
                        <m:sty m:val="p"/>
                      </m:rPr>
                      <a:rPr lang="en-US" altLang="zh-CN" smtClean="0">
                        <a:latin typeface="Cambria Math" panose="02040503050406030204" pitchFamily="18" charset="0"/>
                        <a:cs typeface="Times New Roman" panose="02020603050405020304" pitchFamily="18" charset="0"/>
                      </a:rPr>
                      <m:t>I</m:t>
                    </m:r>
                    <m:r>
                      <a:rPr lang="en-US" altLang="zh-CN" smtClean="0">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r>
                              <a:rPr lang="en-US" altLang="zh-CN" b="1" i="1">
                                <a:latin typeface="Cambria Math" panose="02040503050406030204" pitchFamily="18" charset="0"/>
                                <a:cs typeface="Times New Roman" panose="02020603050405020304" pitchFamily="18" charset="0"/>
                              </a:rPr>
                              <m:t>+</m:t>
                            </m:r>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𝒏</m:t>
                                    </m:r>
                                  </m:e>
                                  <m:sub>
                                    <m:r>
                                      <a:rPr lang="en-US" altLang="zh-CN" b="1" i="1">
                                        <a:latin typeface="Cambria Math" panose="02040503050406030204" pitchFamily="18" charset="0"/>
                                        <a:cs typeface="Times New Roman" panose="02020603050405020304" pitchFamily="18" charset="0"/>
                                      </a:rPr>
                                      <m:t>𝒌</m:t>
                                    </m:r>
                                  </m:sub>
                                </m:sSub>
                              </m:sub>
                            </m:sSub>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sSup>
                      <m:sSupPr>
                        <m:ctrlPr>
                          <a:rPr lang="en-US" altLang="zh-CN" b="1" i="1">
                            <a:latin typeface="Cambria Math" panose="02040503050406030204" pitchFamily="18" charset="0"/>
                            <a:cs typeface="Times New Roman" panose="02020603050405020304" pitchFamily="18" charset="0"/>
                          </a:rPr>
                        </m:ctrlPr>
                      </m:sSupPr>
                      <m:e>
                        <m:d>
                          <m:dPr>
                            <m:ctrlPr>
                              <a:rPr lang="en-US" altLang="zh-CN" b="1" i="1">
                                <a:latin typeface="Cambria Math" panose="02040503050406030204" pitchFamily="18" charset="0"/>
                                <a:cs typeface="Times New Roman" panose="02020603050405020304" pitchFamily="18" charset="0"/>
                              </a:rPr>
                            </m:ctrlPr>
                          </m:dPr>
                          <m:e>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up>
                                <m:r>
                                  <a:rPr lang="en-US" altLang="zh-CN" b="1" i="1">
                                    <a:latin typeface="Cambria Math" panose="02040503050406030204" pitchFamily="18" charset="0"/>
                                    <a:cs typeface="Times New Roman" panose="02020603050405020304" pitchFamily="18" charset="0"/>
                                  </a:rPr>
                                  <m:t>𝑯</m:t>
                                </m:r>
                              </m:sup>
                            </m:sSubSup>
                            <m:sSubSup>
                              <m:sSubSupPr>
                                <m:ctrlPr>
                                  <a:rPr lang="en-US" altLang="zh-CN" b="1" i="1">
                                    <a:latin typeface="Cambria Math" panose="02040503050406030204" pitchFamily="18" charset="0"/>
                                    <a:cs typeface="Times New Roman" panose="02020603050405020304" pitchFamily="18" charset="0"/>
                                  </a:rPr>
                                </m:ctrlPr>
                              </m:sSubSupPr>
                              <m:e>
                                <m:r>
                                  <a:rPr lang="en-US" altLang="zh-CN" b="1" i="1">
                                    <a:latin typeface="Cambria Math" panose="02040503050406030204" pitchFamily="18" charset="0"/>
                                    <a:cs typeface="Times New Roman" panose="02020603050405020304" pitchFamily="18" charset="0"/>
                                  </a:rPr>
                                  <m:t>𝑹</m:t>
                                </m:r>
                              </m:e>
                              <m: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𝒏</m:t>
                                    </m:r>
                                  </m:e>
                                  <m:sub>
                                    <m:r>
                                      <a:rPr lang="en-US" altLang="zh-CN" b="1" i="1">
                                        <a:latin typeface="Cambria Math" panose="02040503050406030204" pitchFamily="18" charset="0"/>
                                        <a:cs typeface="Times New Roman" panose="02020603050405020304" pitchFamily="18" charset="0"/>
                                      </a:rPr>
                                      <m:t>𝒌</m:t>
                                    </m:r>
                                  </m:sub>
                                </m:sSub>
                              </m:sub>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bSup>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𝑯</m:t>
                                </m:r>
                              </m:e>
                              <m:sub>
                                <m:r>
                                  <a:rPr lang="en-US" altLang="zh-CN" b="1" i="1">
                                    <a:latin typeface="Cambria Math" panose="02040503050406030204" pitchFamily="18" charset="0"/>
                                    <a:cs typeface="Times New Roman" panose="02020603050405020304" pitchFamily="18" charset="0"/>
                                  </a:rPr>
                                  <m:t>𝒌</m:t>
                                </m:r>
                              </m:sub>
                            </m:sSub>
                            <m:sSub>
                              <m:sSubPr>
                                <m:ctrlPr>
                                  <a:rPr lang="en-US" altLang="zh-CN" b="1" i="1">
                                    <a:latin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cs typeface="Times New Roman" panose="02020603050405020304" pitchFamily="18" charset="0"/>
                                  </a:rPr>
                                  <m:t>𝑩</m:t>
                                </m:r>
                              </m:e>
                              <m:sub>
                                <m:r>
                                  <a:rPr lang="en-US" altLang="zh-CN" b="1" i="1">
                                    <a:latin typeface="Cambria Math" panose="02040503050406030204" pitchFamily="18" charset="0"/>
                                    <a:cs typeface="Times New Roman" panose="02020603050405020304" pitchFamily="18" charset="0"/>
                                  </a:rPr>
                                  <m:t>𝒌</m:t>
                                </m:r>
                              </m:sub>
                            </m:sSub>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𝑰</m:t>
                            </m:r>
                          </m:e>
                        </m:d>
                      </m:e>
                      <m: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𝟏</m:t>
                        </m:r>
                      </m:sup>
                    </m:sSup>
                    <m:r>
                      <a:rPr lang="en-US" altLang="zh-CN" b="1" i="1">
                        <a:latin typeface="Cambria Math" panose="02040503050406030204" pitchFamily="18" charset="0"/>
                        <a:cs typeface="Times New Roman" panose="02020603050405020304" pitchFamily="18" charset="0"/>
                      </a:rPr>
                      <m:t> </m:t>
                    </m:r>
                  </m:oMath>
                </a14:m>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Now the Optimal criteria:</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minimization of the sum of the MSEs of all channel spatial </a:t>
                </a:r>
                <a:r>
                  <a:rPr lang="en-US" altLang="zh-CN" dirty="0" err="1">
                    <a:latin typeface="Times New Roman" panose="02020603050405020304" pitchFamily="18" charset="0"/>
                    <a:cs typeface="Times New Roman" panose="02020603050405020304" pitchFamily="18" charset="0"/>
                  </a:rPr>
                  <a:t>substreams</a:t>
                </a: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minimization of the determinant of the MSE matrix</a:t>
                </a: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maximization of the mutual information</a:t>
                </a: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minimization of the average/maximum BER</a:t>
                </a: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r>
                  <a:rPr lang="en-US" altLang="zh-CN" dirty="0">
                    <a:latin typeface="Times New Roman" panose="02020603050405020304" pitchFamily="18" charset="0"/>
                    <a:cs typeface="Times New Roman" panose="02020603050405020304" pitchFamily="18" charset="0"/>
                  </a:rPr>
                  <a:t>the maximization of the minimum SINR</a:t>
                </a: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is specified in practical.</a:t>
                </a:r>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317158" y="865711"/>
                <a:ext cx="11723816" cy="5735116"/>
              </a:xfrm>
              <a:blipFill>
                <a:blip r:embed="rId2"/>
                <a:stretch>
                  <a:fillRect l="-1190" t="-221"/>
                </a:stretch>
              </a:blipFill>
            </p:spPr>
            <p:txBody>
              <a:bodyPr/>
              <a:lstStyle/>
              <a:p>
                <a:r>
                  <a:rPr lang="zh-CN" altLang="en-US">
                    <a:noFill/>
                  </a:rPr>
                  <a:t> </a:t>
                </a:r>
              </a:p>
            </p:txBody>
          </p:sp>
        </mc:Fallback>
      </mc:AlternateContent>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Question described</a:t>
            </a:r>
          </a:p>
        </p:txBody>
      </p:sp>
    </p:spTree>
    <p:extLst>
      <p:ext uri="{BB962C8B-B14F-4D97-AF65-F5344CB8AC3E}">
        <p14:creationId xmlns:p14="http://schemas.microsoft.com/office/powerpoint/2010/main" val="204525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38742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多载波通信与</a:t>
            </a:r>
            <a:r>
              <a:rPr lang="en-US" altLang="zh-CN" sz="2800" b="1" dirty="0">
                <a:solidFill>
                  <a:srgbClr val="445437"/>
                </a:solidFill>
                <a:latin typeface="Microsoft YaHei"/>
                <a:ea typeface="Microsoft YaHei"/>
                <a:cs typeface="+mn-ea"/>
              </a:rPr>
              <a:t>OFDM</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870492" y="1761539"/>
            <a:ext cx="41526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受控理论与</a:t>
            </a: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Schur</a:t>
            </a: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凸分析</a:t>
            </a:r>
          </a:p>
        </p:txBody>
      </p:sp>
      <p:sp>
        <p:nvSpPr>
          <p:cNvPr id="58" name="文本框 57">
            <a:extLst>
              <a:ext uri="{FF2B5EF4-FFF2-40B4-BE49-F238E27FC236}">
                <a16:creationId xmlns:a16="http://schemas.microsoft.com/office/drawing/2014/main" id="{7FD0BBBE-987E-42DB-9D8F-DC317DB0404C}"/>
              </a:ext>
            </a:extLst>
          </p:cNvPr>
          <p:cNvSpPr txBox="1"/>
          <p:nvPr/>
        </p:nvSpPr>
        <p:spPr>
          <a:xfrm>
            <a:off x="8136855" y="2710152"/>
            <a:ext cx="28680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信号传输模型</a:t>
            </a:r>
          </a:p>
        </p:txBody>
      </p:sp>
      <p:sp>
        <p:nvSpPr>
          <p:cNvPr id="59" name="文本框 58">
            <a:extLst>
              <a:ext uri="{FF2B5EF4-FFF2-40B4-BE49-F238E27FC236}">
                <a16:creationId xmlns:a16="http://schemas.microsoft.com/office/drawing/2014/main" id="{7486EF1D-DCAA-4629-8A3D-09363BDD6388}"/>
              </a:ext>
            </a:extLst>
          </p:cNvPr>
          <p:cNvSpPr txBox="1"/>
          <p:nvPr/>
        </p:nvSpPr>
        <p:spPr>
          <a:xfrm>
            <a:off x="8136855" y="3658765"/>
            <a:ext cx="33024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接收</a:t>
            </a: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矩阵的优化</a:t>
            </a:r>
          </a:p>
        </p:txBody>
      </p:sp>
      <p:sp>
        <p:nvSpPr>
          <p:cNvPr id="60" name="文本框 59">
            <a:extLst>
              <a:ext uri="{FF2B5EF4-FFF2-40B4-BE49-F238E27FC236}">
                <a16:creationId xmlns:a16="http://schemas.microsoft.com/office/drawing/2014/main" id="{081C579C-0F8C-4348-AD00-509BD5A87FA7}"/>
              </a:ext>
            </a:extLst>
          </p:cNvPr>
          <p:cNvSpPr txBox="1"/>
          <p:nvPr/>
        </p:nvSpPr>
        <p:spPr>
          <a:xfrm>
            <a:off x="7870493" y="4607378"/>
            <a:ext cx="29169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445437"/>
                </a:solidFill>
                <a:latin typeface="Microsoft YaHei"/>
                <a:ea typeface="Microsoft YaHei"/>
                <a:cs typeface="+mn-ea"/>
              </a:rPr>
              <a:t>传输矩阵的优化</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61" name="文本框 60">
            <a:extLst>
              <a:ext uri="{FF2B5EF4-FFF2-40B4-BE49-F238E27FC236}">
                <a16:creationId xmlns:a16="http://schemas.microsoft.com/office/drawing/2014/main" id="{297B91D5-B02D-4734-9981-738048E4C02E}"/>
              </a:ext>
            </a:extLst>
          </p:cNvPr>
          <p:cNvSpPr txBox="1"/>
          <p:nvPr/>
        </p:nvSpPr>
        <p:spPr>
          <a:xfrm>
            <a:off x="7565045" y="5555991"/>
            <a:ext cx="29629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TX-RX</a:t>
            </a: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联合优化</a:t>
            </a: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37602" y="175810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37602" y="4603941"/>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5835053" y="5555991"/>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DF40EF1-8682-4D85-BC46-F75C7421A2D4}"/>
              </a:ext>
            </a:extLst>
          </p:cNvPr>
          <p:cNvCxnSpPr>
            <a:cxnSpLocks/>
          </p:cNvCxnSpPr>
          <p:nvPr/>
        </p:nvCxnSpPr>
        <p:spPr>
          <a:xfrm flipV="1">
            <a:off x="6823968" y="607696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9031938-941C-40FE-87F7-33AE6BEABDED}"/>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7163048" y="1668314"/>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7349460" y="2617467"/>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7349460" y="35624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3" name="组合 102">
            <a:extLst>
              <a:ext uri="{FF2B5EF4-FFF2-40B4-BE49-F238E27FC236}">
                <a16:creationId xmlns:a16="http://schemas.microsoft.com/office/drawing/2014/main" id="{EBDE7E0D-5DFF-4822-98B5-4185F75B97C5}"/>
              </a:ext>
            </a:extLst>
          </p:cNvPr>
          <p:cNvGrpSpPr/>
          <p:nvPr/>
        </p:nvGrpSpPr>
        <p:grpSpPr>
          <a:xfrm>
            <a:off x="7163048" y="4507318"/>
            <a:ext cx="817163" cy="732782"/>
            <a:chOff x="7857580" y="4507318"/>
            <a:chExt cx="817163" cy="732782"/>
          </a:xfrm>
        </p:grpSpPr>
        <p:sp>
          <p:nvSpPr>
            <p:cNvPr id="104" name="文本框 103">
              <a:extLst>
                <a:ext uri="{FF2B5EF4-FFF2-40B4-BE49-F238E27FC236}">
                  <a16:creationId xmlns:a16="http://schemas.microsoft.com/office/drawing/2014/main" id="{5C94896A-48FE-4CF7-8FB7-939262906258}"/>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5" name="文本框 104">
              <a:extLst>
                <a:ext uri="{FF2B5EF4-FFF2-40B4-BE49-F238E27FC236}">
                  <a16:creationId xmlns:a16="http://schemas.microsoft.com/office/drawing/2014/main" id="{ABC2E59C-BD7D-4D50-B3BA-ED3A8B465992}"/>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6" name="组合 105">
            <a:extLst>
              <a:ext uri="{FF2B5EF4-FFF2-40B4-BE49-F238E27FC236}">
                <a16:creationId xmlns:a16="http://schemas.microsoft.com/office/drawing/2014/main" id="{8BB131B1-89FD-419C-A283-B54E11130924}"/>
              </a:ext>
            </a:extLst>
          </p:cNvPr>
          <p:cNvGrpSpPr/>
          <p:nvPr/>
        </p:nvGrpSpPr>
        <p:grpSpPr>
          <a:xfrm>
            <a:off x="6880535" y="5453681"/>
            <a:ext cx="817163" cy="732782"/>
            <a:chOff x="7575067" y="5453681"/>
            <a:chExt cx="817163" cy="732782"/>
          </a:xfrm>
        </p:grpSpPr>
        <p:sp>
          <p:nvSpPr>
            <p:cNvPr id="107" name="文本框 106">
              <a:extLst>
                <a:ext uri="{FF2B5EF4-FFF2-40B4-BE49-F238E27FC236}">
                  <a16:creationId xmlns:a16="http://schemas.microsoft.com/office/drawing/2014/main" id="{DFD09DCA-4A6D-4717-AB3F-A4E4613F8ADF}"/>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8" name="文本框 107">
              <a:extLst>
                <a:ext uri="{FF2B5EF4-FFF2-40B4-BE49-F238E27FC236}">
                  <a16:creationId xmlns:a16="http://schemas.microsoft.com/office/drawing/2014/main" id="{462A8A23-6662-4E4F-A685-481CB831020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06</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Tree>
    <p:extLst>
      <p:ext uri="{BB962C8B-B14F-4D97-AF65-F5344CB8AC3E}">
        <p14:creationId xmlns:p14="http://schemas.microsoft.com/office/powerpoint/2010/main" val="2792938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30</a:t>
            </a:fld>
            <a:endParaRPr lang="zh-CN" altLang="en-US" dirty="0"/>
          </a:p>
        </p:txBody>
      </p:sp>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1. The minimization of the (weighted) arithmetic mean of the MSEs (ARITH-MSE)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objective function is</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Lemma1: The function is minimized when the weights are in increasing order , and it is then a Schur-concave function.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problem in convex form (the objective is convex and the constraints linear):</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solution</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solution has a nice water-filling interpretation.</a:t>
            </a:r>
          </a:p>
        </p:txBody>
      </p:sp>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Question described</a:t>
            </a:r>
          </a:p>
        </p:txBody>
      </p:sp>
      <p:pic>
        <p:nvPicPr>
          <p:cNvPr id="2" name="图片 1">
            <a:extLst>
              <a:ext uri="{FF2B5EF4-FFF2-40B4-BE49-F238E27FC236}">
                <a16:creationId xmlns:a16="http://schemas.microsoft.com/office/drawing/2014/main" id="{9CFEED7E-1AFB-F14D-915B-183D415B4D78}"/>
              </a:ext>
            </a:extLst>
          </p:cNvPr>
          <p:cNvPicPr>
            <a:picLocks noChangeAspect="1"/>
          </p:cNvPicPr>
          <p:nvPr/>
        </p:nvPicPr>
        <p:blipFill>
          <a:blip r:embed="rId2"/>
          <a:stretch>
            <a:fillRect/>
          </a:stretch>
        </p:blipFill>
        <p:spPr>
          <a:xfrm>
            <a:off x="3858005" y="1435623"/>
            <a:ext cx="3588456" cy="687608"/>
          </a:xfrm>
          <a:prstGeom prst="rect">
            <a:avLst/>
          </a:prstGeom>
        </p:spPr>
      </p:pic>
      <p:pic>
        <p:nvPicPr>
          <p:cNvPr id="3" name="图片 2">
            <a:extLst>
              <a:ext uri="{FF2B5EF4-FFF2-40B4-BE49-F238E27FC236}">
                <a16:creationId xmlns:a16="http://schemas.microsoft.com/office/drawing/2014/main" id="{3B3681CB-898B-154C-AFDC-CB3C2BFD09AD}"/>
              </a:ext>
            </a:extLst>
          </p:cNvPr>
          <p:cNvPicPr>
            <a:picLocks noChangeAspect="1"/>
          </p:cNvPicPr>
          <p:nvPr/>
        </p:nvPicPr>
        <p:blipFill>
          <a:blip r:embed="rId3"/>
          <a:stretch>
            <a:fillRect/>
          </a:stretch>
        </p:blipFill>
        <p:spPr>
          <a:xfrm>
            <a:off x="3552500" y="2906985"/>
            <a:ext cx="4199467" cy="1652568"/>
          </a:xfrm>
          <a:prstGeom prst="rect">
            <a:avLst/>
          </a:prstGeom>
        </p:spPr>
      </p:pic>
      <p:pic>
        <p:nvPicPr>
          <p:cNvPr id="7" name="图片 6">
            <a:extLst>
              <a:ext uri="{FF2B5EF4-FFF2-40B4-BE49-F238E27FC236}">
                <a16:creationId xmlns:a16="http://schemas.microsoft.com/office/drawing/2014/main" id="{2B108073-A950-F24B-AEE0-939F299A3A37}"/>
              </a:ext>
            </a:extLst>
          </p:cNvPr>
          <p:cNvPicPr>
            <a:picLocks noChangeAspect="1"/>
          </p:cNvPicPr>
          <p:nvPr/>
        </p:nvPicPr>
        <p:blipFill>
          <a:blip r:embed="rId4"/>
          <a:stretch>
            <a:fillRect/>
          </a:stretch>
        </p:blipFill>
        <p:spPr>
          <a:xfrm>
            <a:off x="4052725" y="5006280"/>
            <a:ext cx="3199016" cy="573910"/>
          </a:xfrm>
          <a:prstGeom prst="rect">
            <a:avLst/>
          </a:prstGeom>
        </p:spPr>
      </p:pic>
    </p:spTree>
    <p:extLst>
      <p:ext uri="{BB962C8B-B14F-4D97-AF65-F5344CB8AC3E}">
        <p14:creationId xmlns:p14="http://schemas.microsoft.com/office/powerpoint/2010/main" val="3133692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31</a:t>
            </a:fld>
            <a:endParaRPr lang="zh-CN" altLang="en-US" dirty="0"/>
          </a:p>
        </p:txBody>
      </p:sp>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2. the minimization of the weighted geometric mean of the MSEs (GEOM-MSE)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objective function is</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Lemma2: The function is minimized when the weights are in increasing order , and it is then a Schur-concave function on each carrier k.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problem in convex form (the objective is convex and the constraints linear):</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solution</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Question described</a:t>
            </a:r>
          </a:p>
        </p:txBody>
      </p:sp>
      <p:pic>
        <p:nvPicPr>
          <p:cNvPr id="8" name="图片 7">
            <a:extLst>
              <a:ext uri="{FF2B5EF4-FFF2-40B4-BE49-F238E27FC236}">
                <a16:creationId xmlns:a16="http://schemas.microsoft.com/office/drawing/2014/main" id="{EBE7CE32-90A5-B64F-8D5B-B3AB00E5CEE2}"/>
              </a:ext>
            </a:extLst>
          </p:cNvPr>
          <p:cNvPicPr>
            <a:picLocks noChangeAspect="1"/>
          </p:cNvPicPr>
          <p:nvPr/>
        </p:nvPicPr>
        <p:blipFill>
          <a:blip r:embed="rId2"/>
          <a:stretch>
            <a:fillRect/>
          </a:stretch>
        </p:blipFill>
        <p:spPr>
          <a:xfrm>
            <a:off x="4497806" y="1587679"/>
            <a:ext cx="3196385" cy="530996"/>
          </a:xfrm>
          <a:prstGeom prst="rect">
            <a:avLst/>
          </a:prstGeom>
        </p:spPr>
      </p:pic>
      <p:pic>
        <p:nvPicPr>
          <p:cNvPr id="9" name="图片 8">
            <a:extLst>
              <a:ext uri="{FF2B5EF4-FFF2-40B4-BE49-F238E27FC236}">
                <a16:creationId xmlns:a16="http://schemas.microsoft.com/office/drawing/2014/main" id="{ADA2DF35-40DD-AA48-AF93-6176FB63BA4D}"/>
              </a:ext>
            </a:extLst>
          </p:cNvPr>
          <p:cNvPicPr>
            <a:picLocks noChangeAspect="1"/>
          </p:cNvPicPr>
          <p:nvPr/>
        </p:nvPicPr>
        <p:blipFill>
          <a:blip r:embed="rId3"/>
          <a:stretch>
            <a:fillRect/>
          </a:stretch>
        </p:blipFill>
        <p:spPr>
          <a:xfrm>
            <a:off x="4070513" y="3187632"/>
            <a:ext cx="4217106" cy="1698978"/>
          </a:xfrm>
          <a:prstGeom prst="rect">
            <a:avLst/>
          </a:prstGeom>
        </p:spPr>
      </p:pic>
      <p:pic>
        <p:nvPicPr>
          <p:cNvPr id="10" name="图片 9">
            <a:extLst>
              <a:ext uri="{FF2B5EF4-FFF2-40B4-BE49-F238E27FC236}">
                <a16:creationId xmlns:a16="http://schemas.microsoft.com/office/drawing/2014/main" id="{DD8C262B-BED3-BB4E-8B88-1A0EE3E943B1}"/>
              </a:ext>
            </a:extLst>
          </p:cNvPr>
          <p:cNvPicPr>
            <a:picLocks noChangeAspect="1"/>
          </p:cNvPicPr>
          <p:nvPr/>
        </p:nvPicPr>
        <p:blipFill>
          <a:blip r:embed="rId4"/>
          <a:stretch>
            <a:fillRect/>
          </a:stretch>
        </p:blipFill>
        <p:spPr>
          <a:xfrm>
            <a:off x="4793951" y="5329272"/>
            <a:ext cx="2604096" cy="511916"/>
          </a:xfrm>
          <a:prstGeom prst="rect">
            <a:avLst/>
          </a:prstGeom>
        </p:spPr>
      </p:pic>
    </p:spTree>
    <p:extLst>
      <p:ext uri="{BB962C8B-B14F-4D97-AF65-F5344CB8AC3E}">
        <p14:creationId xmlns:p14="http://schemas.microsoft.com/office/powerpoint/2010/main" val="1871832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32</a:t>
            </a:fld>
            <a:endParaRPr lang="zh-CN" altLang="en-US" dirty="0"/>
          </a:p>
        </p:txBody>
      </p:sp>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3. minimize the maximum of the MSEs (MAX-MSE)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objective function is</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Lemma3: The function is a Schur-convex function.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problem in convex form (the objective is linear and the constraints convex):</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solution</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Question described</a:t>
            </a:r>
          </a:p>
        </p:txBody>
      </p:sp>
      <p:pic>
        <p:nvPicPr>
          <p:cNvPr id="9" name="图片 8">
            <a:extLst>
              <a:ext uri="{FF2B5EF4-FFF2-40B4-BE49-F238E27FC236}">
                <a16:creationId xmlns:a16="http://schemas.microsoft.com/office/drawing/2014/main" id="{ADA2DF35-40DD-AA48-AF93-6176FB63BA4D}"/>
              </a:ext>
            </a:extLst>
          </p:cNvPr>
          <p:cNvPicPr>
            <a:picLocks noChangeAspect="1"/>
          </p:cNvPicPr>
          <p:nvPr/>
        </p:nvPicPr>
        <p:blipFill>
          <a:blip r:embed="rId2"/>
          <a:stretch>
            <a:fillRect/>
          </a:stretch>
        </p:blipFill>
        <p:spPr>
          <a:xfrm>
            <a:off x="4070513" y="3187632"/>
            <a:ext cx="4217106" cy="1698978"/>
          </a:xfrm>
          <a:prstGeom prst="rect">
            <a:avLst/>
          </a:prstGeom>
        </p:spPr>
      </p:pic>
      <p:pic>
        <p:nvPicPr>
          <p:cNvPr id="2" name="图片 1">
            <a:extLst>
              <a:ext uri="{FF2B5EF4-FFF2-40B4-BE49-F238E27FC236}">
                <a16:creationId xmlns:a16="http://schemas.microsoft.com/office/drawing/2014/main" id="{A659078A-8670-D741-88D3-844863391633}"/>
              </a:ext>
            </a:extLst>
          </p:cNvPr>
          <p:cNvPicPr>
            <a:picLocks noChangeAspect="1"/>
          </p:cNvPicPr>
          <p:nvPr/>
        </p:nvPicPr>
        <p:blipFill>
          <a:blip r:embed="rId3"/>
          <a:stretch>
            <a:fillRect/>
          </a:stretch>
        </p:blipFill>
        <p:spPr>
          <a:xfrm>
            <a:off x="4527399" y="1570746"/>
            <a:ext cx="3137199" cy="455925"/>
          </a:xfrm>
          <a:prstGeom prst="rect">
            <a:avLst/>
          </a:prstGeom>
        </p:spPr>
      </p:pic>
      <p:pic>
        <p:nvPicPr>
          <p:cNvPr id="3" name="图片 2">
            <a:extLst>
              <a:ext uri="{FF2B5EF4-FFF2-40B4-BE49-F238E27FC236}">
                <a16:creationId xmlns:a16="http://schemas.microsoft.com/office/drawing/2014/main" id="{9ABA98BA-CE99-6E45-83A9-D90DEF651944}"/>
              </a:ext>
            </a:extLst>
          </p:cNvPr>
          <p:cNvPicPr>
            <a:picLocks noChangeAspect="1"/>
          </p:cNvPicPr>
          <p:nvPr/>
        </p:nvPicPr>
        <p:blipFill>
          <a:blip r:embed="rId4"/>
          <a:stretch>
            <a:fillRect/>
          </a:stretch>
        </p:blipFill>
        <p:spPr>
          <a:xfrm>
            <a:off x="3804771" y="3187632"/>
            <a:ext cx="4217106" cy="2234706"/>
          </a:xfrm>
          <a:prstGeom prst="rect">
            <a:avLst/>
          </a:prstGeom>
        </p:spPr>
      </p:pic>
      <p:pic>
        <p:nvPicPr>
          <p:cNvPr id="7" name="图片 6">
            <a:extLst>
              <a:ext uri="{FF2B5EF4-FFF2-40B4-BE49-F238E27FC236}">
                <a16:creationId xmlns:a16="http://schemas.microsoft.com/office/drawing/2014/main" id="{F9203BCF-B5FB-4449-962B-272FE8727013}"/>
              </a:ext>
            </a:extLst>
          </p:cNvPr>
          <p:cNvPicPr>
            <a:picLocks noChangeAspect="1"/>
          </p:cNvPicPr>
          <p:nvPr/>
        </p:nvPicPr>
        <p:blipFill>
          <a:blip r:embed="rId5"/>
          <a:stretch>
            <a:fillRect/>
          </a:stretch>
        </p:blipFill>
        <p:spPr>
          <a:xfrm>
            <a:off x="4819296" y="5706710"/>
            <a:ext cx="2553404" cy="528992"/>
          </a:xfrm>
          <a:prstGeom prst="rect">
            <a:avLst/>
          </a:prstGeom>
        </p:spPr>
      </p:pic>
    </p:spTree>
    <p:extLst>
      <p:ext uri="{BB962C8B-B14F-4D97-AF65-F5344CB8AC3E}">
        <p14:creationId xmlns:p14="http://schemas.microsoft.com/office/powerpoint/2010/main" val="384648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33</a:t>
            </a:fld>
            <a:endParaRPr lang="zh-CN" altLang="en-US" dirty="0"/>
          </a:p>
        </p:txBody>
      </p:sp>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4. minimized for the maximization of the (weighted) arithmetic mean of the SINRs (ARITH-SINR)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objective function is</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It can be expressed as a function of MSEs:</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Lemma4: The function is minimized when the weights are in increasing order , and it is then a Schur-concave function.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problem in convex form (the objective is linear and the constraints convex):</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Solutions is to allocate all the available power to the </a:t>
            </a:r>
            <a:r>
              <a:rPr lang="en-US" altLang="zh-CN" dirty="0" err="1">
                <a:latin typeface="Times New Roman" panose="02020603050405020304" pitchFamily="18" charset="0"/>
                <a:cs typeface="Times New Roman" panose="02020603050405020304" pitchFamily="18" charset="0"/>
              </a:rPr>
              <a:t>substream</a:t>
            </a:r>
            <a:r>
              <a:rPr lang="en-US" altLang="zh-CN" dirty="0">
                <a:latin typeface="Times New Roman" panose="02020603050405020304" pitchFamily="18" charset="0"/>
                <a:cs typeface="Times New Roman" panose="02020603050405020304" pitchFamily="18" charset="0"/>
              </a:rPr>
              <a:t> with maximum weighted gain, which has extremely poor spectral efficiency.</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solution</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Question described</a:t>
            </a:r>
          </a:p>
        </p:txBody>
      </p:sp>
      <p:pic>
        <p:nvPicPr>
          <p:cNvPr id="8" name="图片 7">
            <a:extLst>
              <a:ext uri="{FF2B5EF4-FFF2-40B4-BE49-F238E27FC236}">
                <a16:creationId xmlns:a16="http://schemas.microsoft.com/office/drawing/2014/main" id="{77EF54F2-BE4E-1E4A-B05F-473A233E690A}"/>
              </a:ext>
            </a:extLst>
          </p:cNvPr>
          <p:cNvPicPr>
            <a:picLocks noChangeAspect="1"/>
          </p:cNvPicPr>
          <p:nvPr/>
        </p:nvPicPr>
        <p:blipFill>
          <a:blip r:embed="rId2"/>
          <a:stretch>
            <a:fillRect/>
          </a:stretch>
        </p:blipFill>
        <p:spPr>
          <a:xfrm>
            <a:off x="4143021" y="1363059"/>
            <a:ext cx="3860673" cy="634174"/>
          </a:xfrm>
          <a:prstGeom prst="rect">
            <a:avLst/>
          </a:prstGeom>
        </p:spPr>
      </p:pic>
      <p:pic>
        <p:nvPicPr>
          <p:cNvPr id="10" name="图片 9">
            <a:extLst>
              <a:ext uri="{FF2B5EF4-FFF2-40B4-BE49-F238E27FC236}">
                <a16:creationId xmlns:a16="http://schemas.microsoft.com/office/drawing/2014/main" id="{9704AACC-6B75-914F-81FC-0B167B9910F7}"/>
              </a:ext>
            </a:extLst>
          </p:cNvPr>
          <p:cNvPicPr>
            <a:picLocks noChangeAspect="1"/>
          </p:cNvPicPr>
          <p:nvPr/>
        </p:nvPicPr>
        <p:blipFill>
          <a:blip r:embed="rId3"/>
          <a:stretch>
            <a:fillRect/>
          </a:stretch>
        </p:blipFill>
        <p:spPr>
          <a:xfrm>
            <a:off x="4237846" y="2356945"/>
            <a:ext cx="3716307" cy="959047"/>
          </a:xfrm>
          <a:prstGeom prst="rect">
            <a:avLst/>
          </a:prstGeom>
        </p:spPr>
      </p:pic>
      <p:pic>
        <p:nvPicPr>
          <p:cNvPr id="11" name="图片 10">
            <a:extLst>
              <a:ext uri="{FF2B5EF4-FFF2-40B4-BE49-F238E27FC236}">
                <a16:creationId xmlns:a16="http://schemas.microsoft.com/office/drawing/2014/main" id="{C3B5C205-09A5-F942-8D74-EE97A5DAC7B6}"/>
              </a:ext>
            </a:extLst>
          </p:cNvPr>
          <p:cNvPicPr>
            <a:picLocks noChangeAspect="1"/>
          </p:cNvPicPr>
          <p:nvPr/>
        </p:nvPicPr>
        <p:blipFill>
          <a:blip r:embed="rId4"/>
          <a:stretch>
            <a:fillRect/>
          </a:stretch>
        </p:blipFill>
        <p:spPr>
          <a:xfrm>
            <a:off x="4109774" y="4013855"/>
            <a:ext cx="3972449" cy="1481086"/>
          </a:xfrm>
          <a:prstGeom prst="rect">
            <a:avLst/>
          </a:prstGeom>
        </p:spPr>
      </p:pic>
    </p:spTree>
    <p:extLst>
      <p:ext uri="{BB962C8B-B14F-4D97-AF65-F5344CB8AC3E}">
        <p14:creationId xmlns:p14="http://schemas.microsoft.com/office/powerpoint/2010/main" val="693914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34</a:t>
            </a:fld>
            <a:endParaRPr lang="zh-CN" altLang="en-US" dirty="0"/>
          </a:p>
        </p:txBody>
      </p:sp>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5. minimized for the maximization of the (weighted) geometric mean of the SINRs (GEOM-SINR)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objective function is</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It can be expressed as a function of MSEs:</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Lemma5: The function is minimized when the weights are in increasing order , and it is then a Schur-concave function.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problem in convex form (the objective is linear and the constraints convex):</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Solutions is :</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Question described</a:t>
            </a:r>
          </a:p>
        </p:txBody>
      </p:sp>
      <p:pic>
        <p:nvPicPr>
          <p:cNvPr id="2" name="图片 1">
            <a:extLst>
              <a:ext uri="{FF2B5EF4-FFF2-40B4-BE49-F238E27FC236}">
                <a16:creationId xmlns:a16="http://schemas.microsoft.com/office/drawing/2014/main" id="{AA4CB754-6B55-294F-A662-D97DFAD8FCDE}"/>
              </a:ext>
            </a:extLst>
          </p:cNvPr>
          <p:cNvPicPr>
            <a:picLocks noChangeAspect="1"/>
          </p:cNvPicPr>
          <p:nvPr/>
        </p:nvPicPr>
        <p:blipFill>
          <a:blip r:embed="rId2"/>
          <a:stretch>
            <a:fillRect/>
          </a:stretch>
        </p:blipFill>
        <p:spPr>
          <a:xfrm>
            <a:off x="4420303" y="1363059"/>
            <a:ext cx="3351389" cy="581978"/>
          </a:xfrm>
          <a:prstGeom prst="rect">
            <a:avLst/>
          </a:prstGeom>
        </p:spPr>
      </p:pic>
      <p:pic>
        <p:nvPicPr>
          <p:cNvPr id="3" name="图片 2">
            <a:extLst>
              <a:ext uri="{FF2B5EF4-FFF2-40B4-BE49-F238E27FC236}">
                <a16:creationId xmlns:a16="http://schemas.microsoft.com/office/drawing/2014/main" id="{72D3ACEA-836C-8541-909B-722079331C69}"/>
              </a:ext>
            </a:extLst>
          </p:cNvPr>
          <p:cNvPicPr>
            <a:picLocks noChangeAspect="1"/>
          </p:cNvPicPr>
          <p:nvPr/>
        </p:nvPicPr>
        <p:blipFill>
          <a:blip r:embed="rId3"/>
          <a:stretch>
            <a:fillRect/>
          </a:stretch>
        </p:blipFill>
        <p:spPr>
          <a:xfrm>
            <a:off x="4308991" y="2320382"/>
            <a:ext cx="3740150" cy="1014452"/>
          </a:xfrm>
          <a:prstGeom prst="rect">
            <a:avLst/>
          </a:prstGeom>
        </p:spPr>
      </p:pic>
      <p:pic>
        <p:nvPicPr>
          <p:cNvPr id="7" name="图片 6">
            <a:extLst>
              <a:ext uri="{FF2B5EF4-FFF2-40B4-BE49-F238E27FC236}">
                <a16:creationId xmlns:a16="http://schemas.microsoft.com/office/drawing/2014/main" id="{07BCFD21-2E96-0E43-B705-35E686DCB9CB}"/>
              </a:ext>
            </a:extLst>
          </p:cNvPr>
          <p:cNvPicPr>
            <a:picLocks noChangeAspect="1"/>
          </p:cNvPicPr>
          <p:nvPr/>
        </p:nvPicPr>
        <p:blipFill>
          <a:blip r:embed="rId4"/>
          <a:stretch>
            <a:fillRect/>
          </a:stretch>
        </p:blipFill>
        <p:spPr>
          <a:xfrm>
            <a:off x="4111269" y="3955567"/>
            <a:ext cx="3969456" cy="1539374"/>
          </a:xfrm>
          <a:prstGeom prst="rect">
            <a:avLst/>
          </a:prstGeom>
        </p:spPr>
      </p:pic>
      <p:pic>
        <p:nvPicPr>
          <p:cNvPr id="9" name="图片 8">
            <a:extLst>
              <a:ext uri="{FF2B5EF4-FFF2-40B4-BE49-F238E27FC236}">
                <a16:creationId xmlns:a16="http://schemas.microsoft.com/office/drawing/2014/main" id="{41DDF0FA-87D0-AD4F-8FC1-D34BFB1E9FF1}"/>
              </a:ext>
            </a:extLst>
          </p:cNvPr>
          <p:cNvPicPr>
            <a:picLocks noChangeAspect="1"/>
          </p:cNvPicPr>
          <p:nvPr/>
        </p:nvPicPr>
        <p:blipFill>
          <a:blip r:embed="rId5"/>
          <a:stretch>
            <a:fillRect/>
          </a:stretch>
        </p:blipFill>
        <p:spPr>
          <a:xfrm>
            <a:off x="5249687" y="6068156"/>
            <a:ext cx="1692625" cy="426291"/>
          </a:xfrm>
          <a:prstGeom prst="rect">
            <a:avLst/>
          </a:prstGeom>
        </p:spPr>
      </p:pic>
    </p:spTree>
    <p:extLst>
      <p:ext uri="{BB962C8B-B14F-4D97-AF65-F5344CB8AC3E}">
        <p14:creationId xmlns:p14="http://schemas.microsoft.com/office/powerpoint/2010/main" val="4220843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35</a:t>
            </a:fld>
            <a:endParaRPr lang="zh-CN" altLang="en-US" dirty="0"/>
          </a:p>
        </p:txBody>
      </p:sp>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317158" y="865711"/>
            <a:ext cx="11723816" cy="5735116"/>
          </a:xfrm>
        </p:spPr>
        <p:txBody>
          <a:bodyPr/>
          <a:lstStyle/>
          <a:p>
            <a:pPr>
              <a:lnSpc>
                <a:spcPct val="100000"/>
              </a:lnSpc>
              <a:spcBef>
                <a:spcPts val="0"/>
              </a:spcBef>
            </a:pPr>
            <a:r>
              <a:rPr lang="en-US" altLang="zh-CN" dirty="0">
                <a:latin typeface="Times New Roman" panose="02020603050405020304" pitchFamily="18" charset="0"/>
                <a:cs typeface="Times New Roman" panose="02020603050405020304" pitchFamily="18" charset="0"/>
              </a:rPr>
              <a:t>6. maximization of the harmonic mean of the SINRs (HARM-SINR)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objective function is</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It can be expressed as a function of MSEs:</a:t>
            </a: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gn="ct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Lemma6: The function is a Schur-convex function. </a:t>
            </a: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The problem in convex form (the objective is linear and the constraints convex):</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marL="342900" indent="-342900">
              <a:lnSpc>
                <a:spcPct val="100000"/>
              </a:lnSpc>
              <a:spcBef>
                <a:spcPts val="0"/>
              </a:spcBef>
              <a:buAutoNum type="alphaLcPeriod"/>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dirty="0">
                <a:latin typeface="Times New Roman" panose="02020603050405020304" pitchFamily="18" charset="0"/>
                <a:cs typeface="Times New Roman" panose="02020603050405020304" pitchFamily="18" charset="0"/>
              </a:rPr>
              <a:t>Solutions is :</a:t>
            </a: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a:p>
            <a:pPr>
              <a:lnSpc>
                <a:spcPct val="100000"/>
              </a:lnSpc>
              <a:spcBef>
                <a:spcPts val="0"/>
              </a:spcBef>
            </a:pPr>
            <a:endParaRPr lang="en-US" altLang="zh-CN" dirty="0">
              <a:latin typeface="Times New Roman" panose="02020603050405020304" pitchFamily="18" charset="0"/>
              <a:cs typeface="Times New Roman" panose="02020603050405020304" pitchFamily="18" charset="0"/>
            </a:endParaRPr>
          </a:p>
        </p:txBody>
      </p:sp>
      <p:sp>
        <p:nvSpPr>
          <p:cNvPr id="6" name="文本占位符 2">
            <a:extLst>
              <a:ext uri="{FF2B5EF4-FFF2-40B4-BE49-F238E27FC236}">
                <a16:creationId xmlns:a16="http://schemas.microsoft.com/office/drawing/2014/main" id="{38777CB1-DBF5-43C3-8729-D9DF44000D44}"/>
              </a:ext>
            </a:extLst>
          </p:cNvPr>
          <p:cNvSpPr txBox="1">
            <a:spLocks/>
          </p:cNvSpPr>
          <p:nvPr/>
        </p:nvSpPr>
        <p:spPr>
          <a:xfrm>
            <a:off x="1192220" y="356499"/>
            <a:ext cx="8920029" cy="402291"/>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Question described</a:t>
            </a:r>
          </a:p>
        </p:txBody>
      </p:sp>
      <p:pic>
        <p:nvPicPr>
          <p:cNvPr id="8" name="图片 7">
            <a:extLst>
              <a:ext uri="{FF2B5EF4-FFF2-40B4-BE49-F238E27FC236}">
                <a16:creationId xmlns:a16="http://schemas.microsoft.com/office/drawing/2014/main" id="{FF0CD654-E434-BE4E-B23C-068BED0C0DA8}"/>
              </a:ext>
            </a:extLst>
          </p:cNvPr>
          <p:cNvPicPr>
            <a:picLocks noChangeAspect="1"/>
          </p:cNvPicPr>
          <p:nvPr/>
        </p:nvPicPr>
        <p:blipFill>
          <a:blip r:embed="rId2"/>
          <a:stretch>
            <a:fillRect/>
          </a:stretch>
        </p:blipFill>
        <p:spPr>
          <a:xfrm>
            <a:off x="4786490" y="1363059"/>
            <a:ext cx="2689103" cy="556052"/>
          </a:xfrm>
          <a:prstGeom prst="rect">
            <a:avLst/>
          </a:prstGeom>
        </p:spPr>
      </p:pic>
      <p:pic>
        <p:nvPicPr>
          <p:cNvPr id="10" name="图片 9">
            <a:extLst>
              <a:ext uri="{FF2B5EF4-FFF2-40B4-BE49-F238E27FC236}">
                <a16:creationId xmlns:a16="http://schemas.microsoft.com/office/drawing/2014/main" id="{F7A0A917-3973-8548-96E9-60A6FD1C1D1E}"/>
              </a:ext>
            </a:extLst>
          </p:cNvPr>
          <p:cNvPicPr>
            <a:picLocks noChangeAspect="1"/>
          </p:cNvPicPr>
          <p:nvPr/>
        </p:nvPicPr>
        <p:blipFill>
          <a:blip r:embed="rId3"/>
          <a:stretch>
            <a:fillRect/>
          </a:stretch>
        </p:blipFill>
        <p:spPr>
          <a:xfrm>
            <a:off x="4498619" y="2210311"/>
            <a:ext cx="3194756" cy="728804"/>
          </a:xfrm>
          <a:prstGeom prst="rect">
            <a:avLst/>
          </a:prstGeom>
        </p:spPr>
      </p:pic>
      <p:pic>
        <p:nvPicPr>
          <p:cNvPr id="11" name="图片 10">
            <a:extLst>
              <a:ext uri="{FF2B5EF4-FFF2-40B4-BE49-F238E27FC236}">
                <a16:creationId xmlns:a16="http://schemas.microsoft.com/office/drawing/2014/main" id="{B29E2F07-40E5-7346-B107-E0E0313F6517}"/>
              </a:ext>
            </a:extLst>
          </p:cNvPr>
          <p:cNvPicPr>
            <a:picLocks noChangeAspect="1"/>
          </p:cNvPicPr>
          <p:nvPr/>
        </p:nvPicPr>
        <p:blipFill>
          <a:blip r:embed="rId4"/>
          <a:stretch>
            <a:fillRect/>
          </a:stretch>
        </p:blipFill>
        <p:spPr>
          <a:xfrm>
            <a:off x="3897486" y="3658410"/>
            <a:ext cx="4397022" cy="2223121"/>
          </a:xfrm>
          <a:prstGeom prst="rect">
            <a:avLst/>
          </a:prstGeom>
        </p:spPr>
      </p:pic>
      <p:pic>
        <p:nvPicPr>
          <p:cNvPr id="13" name="图片 12">
            <a:extLst>
              <a:ext uri="{FF2B5EF4-FFF2-40B4-BE49-F238E27FC236}">
                <a16:creationId xmlns:a16="http://schemas.microsoft.com/office/drawing/2014/main" id="{70BD382B-D5D3-134A-9778-F7D7C01E7EAF}"/>
              </a:ext>
            </a:extLst>
          </p:cNvPr>
          <p:cNvPicPr>
            <a:picLocks noChangeAspect="1"/>
          </p:cNvPicPr>
          <p:nvPr/>
        </p:nvPicPr>
        <p:blipFill>
          <a:blip r:embed="rId5"/>
          <a:stretch>
            <a:fillRect/>
          </a:stretch>
        </p:blipFill>
        <p:spPr>
          <a:xfrm>
            <a:off x="4806988" y="5898417"/>
            <a:ext cx="2578018" cy="519847"/>
          </a:xfrm>
          <a:prstGeom prst="rect">
            <a:avLst/>
          </a:prstGeom>
        </p:spPr>
      </p:pic>
    </p:spTree>
    <p:extLst>
      <p:ext uri="{BB962C8B-B14F-4D97-AF65-F5344CB8AC3E}">
        <p14:creationId xmlns:p14="http://schemas.microsoft.com/office/powerpoint/2010/main" val="1510121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E448C06C-2EC3-453A-AF4F-A37356095A4E}"/>
              </a:ext>
            </a:extLst>
          </p:cNvPr>
          <p:cNvGrpSpPr/>
          <p:nvPr/>
        </p:nvGrpSpPr>
        <p:grpSpPr>
          <a:xfrm rot="5400000">
            <a:off x="5023710" y="-1699252"/>
            <a:ext cx="2144580" cy="12192000"/>
            <a:chOff x="4136696" y="1106030"/>
            <a:chExt cx="2144580" cy="4977048"/>
          </a:xfrm>
        </p:grpSpPr>
        <p:sp>
          <p:nvSpPr>
            <p:cNvPr id="4" name="矩形 3">
              <a:extLst>
                <a:ext uri="{FF2B5EF4-FFF2-40B4-BE49-F238E27FC236}">
                  <a16:creationId xmlns:a16="http://schemas.microsoft.com/office/drawing/2014/main" id="{C345F20D-1846-47B1-AE6A-87388052673E}"/>
                </a:ext>
              </a:extLst>
            </p:cNvPr>
            <p:cNvSpPr/>
            <p:nvPr/>
          </p:nvSpPr>
          <p:spPr>
            <a:xfrm>
              <a:off x="5821649" y="1106030"/>
              <a:ext cx="459627" cy="4977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endParaRPr>
            </a:p>
          </p:txBody>
        </p:sp>
        <p:sp>
          <p:nvSpPr>
            <p:cNvPr id="29" name="矩形 28">
              <a:extLst>
                <a:ext uri="{FF2B5EF4-FFF2-40B4-BE49-F238E27FC236}">
                  <a16:creationId xmlns:a16="http://schemas.microsoft.com/office/drawing/2014/main" id="{F4AF6CE5-CE06-4696-B708-AC37209CE405}"/>
                </a:ext>
              </a:extLst>
            </p:cNvPr>
            <p:cNvSpPr/>
            <p:nvPr/>
          </p:nvSpPr>
          <p:spPr>
            <a:xfrm>
              <a:off x="5259998" y="1106030"/>
              <a:ext cx="459627" cy="4977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endParaRPr>
            </a:p>
          </p:txBody>
        </p:sp>
        <p:sp>
          <p:nvSpPr>
            <p:cNvPr id="30" name="矩形 29">
              <a:extLst>
                <a:ext uri="{FF2B5EF4-FFF2-40B4-BE49-F238E27FC236}">
                  <a16:creationId xmlns:a16="http://schemas.microsoft.com/office/drawing/2014/main" id="{90669219-232F-43B9-86A6-BB8716C3826E}"/>
                </a:ext>
              </a:extLst>
            </p:cNvPr>
            <p:cNvSpPr/>
            <p:nvPr/>
          </p:nvSpPr>
          <p:spPr>
            <a:xfrm>
              <a:off x="4698347" y="1106030"/>
              <a:ext cx="459627" cy="4977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endParaRPr>
            </a:p>
          </p:txBody>
        </p:sp>
        <p:sp>
          <p:nvSpPr>
            <p:cNvPr id="31" name="矩形 30">
              <a:extLst>
                <a:ext uri="{FF2B5EF4-FFF2-40B4-BE49-F238E27FC236}">
                  <a16:creationId xmlns:a16="http://schemas.microsoft.com/office/drawing/2014/main" id="{31CAB8E2-5AAD-42FC-82E0-E19CD1290680}"/>
                </a:ext>
              </a:extLst>
            </p:cNvPr>
            <p:cNvSpPr/>
            <p:nvPr/>
          </p:nvSpPr>
          <p:spPr>
            <a:xfrm>
              <a:off x="4136696" y="1106030"/>
              <a:ext cx="459627" cy="4977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endParaRPr>
            </a:p>
          </p:txBody>
        </p:sp>
      </p:grpSp>
      <p:sp>
        <p:nvSpPr>
          <p:cNvPr id="24" name="文本框 23">
            <a:extLst>
              <a:ext uri="{FF2B5EF4-FFF2-40B4-BE49-F238E27FC236}">
                <a16:creationId xmlns:a16="http://schemas.microsoft.com/office/drawing/2014/main" id="{38868693-0BE2-4895-A13C-DEEBE2237B0E}"/>
              </a:ext>
            </a:extLst>
          </p:cNvPr>
          <p:cNvSpPr txBox="1"/>
          <p:nvPr/>
        </p:nvSpPr>
        <p:spPr>
          <a:xfrm>
            <a:off x="544404" y="1069952"/>
            <a:ext cx="6768178" cy="5632311"/>
          </a:xfrm>
          <a:prstGeom prst="rect">
            <a:avLst/>
          </a:prstGeom>
          <a:noFill/>
        </p:spPr>
        <p:txBody>
          <a:bodyPr wrap="square" rtlCol="0">
            <a:spAutoFit/>
          </a:bodyPr>
          <a:lstStyle/>
          <a:p>
            <a:pPr algn="ctr"/>
            <a:r>
              <a:rPr lang="zh-CN" altLang="en-US" sz="7200" b="1" dirty="0">
                <a:solidFill>
                  <a:schemeClr val="tx1">
                    <a:lumMod val="75000"/>
                    <a:lumOff val="25000"/>
                  </a:schemeClr>
                </a:solidFill>
              </a:rPr>
              <a:t>谢谢</a:t>
            </a:r>
            <a:endParaRPr lang="en-US" altLang="zh-CN" sz="3200" b="1" dirty="0">
              <a:solidFill>
                <a:schemeClr val="tx1">
                  <a:lumMod val="75000"/>
                  <a:lumOff val="25000"/>
                </a:schemeClr>
              </a:solidFill>
            </a:endParaRPr>
          </a:p>
          <a:p>
            <a:pPr algn="ctr"/>
            <a:endParaRPr lang="en-US" altLang="zh-CN" sz="3200" b="1" dirty="0">
              <a:solidFill>
                <a:schemeClr val="tx1">
                  <a:lumMod val="75000"/>
                  <a:lumOff val="25000"/>
                </a:schemeClr>
              </a:solidFill>
            </a:endParaRPr>
          </a:p>
          <a:p>
            <a:pPr algn="ctr"/>
            <a:endParaRPr lang="en-US" altLang="zh-CN" sz="3200" b="1" dirty="0">
              <a:solidFill>
                <a:schemeClr val="tx1">
                  <a:lumMod val="75000"/>
                  <a:lumOff val="25000"/>
                </a:schemeClr>
              </a:solidFill>
            </a:endParaRPr>
          </a:p>
          <a:p>
            <a:pPr algn="ctr"/>
            <a:endParaRPr lang="en-US" altLang="zh-CN" sz="3200" b="1" dirty="0">
              <a:solidFill>
                <a:schemeClr val="tx1">
                  <a:lumMod val="75000"/>
                  <a:lumOff val="25000"/>
                </a:schemeClr>
              </a:solidFill>
            </a:endParaRPr>
          </a:p>
          <a:p>
            <a:pPr algn="ctr"/>
            <a:endParaRPr lang="en-US" altLang="zh-CN" sz="3200" b="1" dirty="0">
              <a:solidFill>
                <a:schemeClr val="tx1">
                  <a:lumMod val="75000"/>
                  <a:lumOff val="25000"/>
                </a:schemeClr>
              </a:solidFill>
            </a:endParaRPr>
          </a:p>
          <a:p>
            <a:pPr algn="ctr"/>
            <a:endParaRPr lang="en-US" altLang="zh-CN" sz="3200" b="1" dirty="0">
              <a:solidFill>
                <a:schemeClr val="tx1">
                  <a:lumMod val="75000"/>
                  <a:lumOff val="25000"/>
                </a:schemeClr>
              </a:solidFill>
            </a:endParaRPr>
          </a:p>
          <a:p>
            <a:pPr algn="ctr"/>
            <a:endParaRPr lang="en-US" altLang="zh-CN" sz="3200" b="1" dirty="0">
              <a:solidFill>
                <a:schemeClr val="tx1">
                  <a:lumMod val="75000"/>
                  <a:lumOff val="25000"/>
                </a:schemeClr>
              </a:solidFill>
            </a:endParaRPr>
          </a:p>
          <a:p>
            <a:pPr algn="ctr"/>
            <a:endParaRPr lang="en-US" altLang="zh-CN" sz="3200" b="1" dirty="0">
              <a:solidFill>
                <a:schemeClr val="tx1">
                  <a:lumMod val="75000"/>
                  <a:lumOff val="25000"/>
                </a:schemeClr>
              </a:solidFill>
            </a:endParaRPr>
          </a:p>
          <a:p>
            <a:pPr algn="ctr"/>
            <a:r>
              <a:rPr lang="en-US" altLang="zh-CN" sz="1600" b="1" dirty="0">
                <a:solidFill>
                  <a:schemeClr val="tx1">
                    <a:lumMod val="75000"/>
                    <a:lumOff val="25000"/>
                  </a:schemeClr>
                </a:solidFill>
              </a:rPr>
              <a:t>Contact me at</a:t>
            </a:r>
            <a:endParaRPr lang="en-US" altLang="zh-CN" sz="1600" b="1" dirty="0">
              <a:solidFill>
                <a:schemeClr val="tx1">
                  <a:lumMod val="75000"/>
                  <a:lumOff val="25000"/>
                </a:schemeClr>
              </a:solidFill>
              <a:hlinkClick r:id="rId3"/>
            </a:endParaRPr>
          </a:p>
          <a:p>
            <a:pPr algn="ctr"/>
            <a:r>
              <a:rPr lang="en-US" altLang="zh-CN" sz="1600" b="1" dirty="0">
                <a:solidFill>
                  <a:schemeClr val="tx1">
                    <a:lumMod val="75000"/>
                    <a:lumOff val="25000"/>
                  </a:schemeClr>
                </a:solidFill>
                <a:hlinkClick r:id="rId3"/>
              </a:rPr>
              <a:t>jaylencheng@outlook.com</a:t>
            </a:r>
            <a:endParaRPr lang="en-US" altLang="zh-CN" sz="1600" b="1" dirty="0">
              <a:solidFill>
                <a:schemeClr val="tx1">
                  <a:lumMod val="75000"/>
                  <a:lumOff val="25000"/>
                </a:schemeClr>
              </a:solidFill>
            </a:endParaRPr>
          </a:p>
          <a:p>
            <a:pPr algn="ctr"/>
            <a:r>
              <a:rPr lang="en-US" altLang="zh-CN" sz="1600" b="1" dirty="0">
                <a:solidFill>
                  <a:schemeClr val="tx1">
                    <a:lumMod val="75000"/>
                    <a:lumOff val="25000"/>
                  </a:schemeClr>
                </a:solidFill>
                <a:hlinkClick r:id="rId4"/>
              </a:rPr>
              <a:t>jaylencheng@ieee.org</a:t>
            </a:r>
            <a:endParaRPr lang="en-US" altLang="zh-CN" sz="1600" b="1" dirty="0">
              <a:solidFill>
                <a:schemeClr val="tx1">
                  <a:lumMod val="75000"/>
                  <a:lumOff val="25000"/>
                </a:schemeClr>
              </a:solidFill>
            </a:endParaRPr>
          </a:p>
          <a:p>
            <a:pPr algn="ctr"/>
            <a:r>
              <a:rPr lang="en-US" altLang="zh-CN" sz="1600" b="1" dirty="0" err="1">
                <a:solidFill>
                  <a:schemeClr val="tx1">
                    <a:lumMod val="75000"/>
                    <a:lumOff val="25000"/>
                  </a:schemeClr>
                </a:solidFill>
              </a:rPr>
              <a:t>jaylencheng.github.io</a:t>
            </a:r>
            <a:endParaRPr lang="zh-CN" altLang="en-US" sz="1600" b="1" dirty="0">
              <a:solidFill>
                <a:schemeClr val="tx1">
                  <a:lumMod val="75000"/>
                  <a:lumOff val="25000"/>
                </a:schemeClr>
              </a:solidFill>
            </a:endParaRPr>
          </a:p>
        </p:txBody>
      </p:sp>
      <p:pic>
        <p:nvPicPr>
          <p:cNvPr id="10" name="图片 9">
            <a:extLst>
              <a:ext uri="{FF2B5EF4-FFF2-40B4-BE49-F238E27FC236}">
                <a16:creationId xmlns:a16="http://schemas.microsoft.com/office/drawing/2014/main" id="{889997AD-C826-44A7-8177-6BAC424BBBF1}"/>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6714271" y="0"/>
            <a:ext cx="6858020" cy="6858000"/>
          </a:xfrm>
          <a:prstGeom prst="rect">
            <a:avLst/>
          </a:prstGeom>
        </p:spPr>
      </p:pic>
    </p:spTree>
    <p:extLst>
      <p:ext uri="{BB962C8B-B14F-4D97-AF65-F5344CB8AC3E}">
        <p14:creationId xmlns:p14="http://schemas.microsoft.com/office/powerpoint/2010/main" val="1979456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032347" y="3592875"/>
            <a:ext cx="3912188" cy="1936698"/>
          </a:xfrm>
        </p:spPr>
        <p:txBody>
          <a:bodyPr/>
          <a:lstStyle/>
          <a:p>
            <a:r>
              <a:rPr lang="en-US" altLang="zh-CN" sz="3600" dirty="0">
                <a:ea typeface="+mn-ea"/>
                <a:cs typeface="+mn-ea"/>
              </a:rPr>
              <a:t>Multicarrier Communication &amp; OFDM</a:t>
            </a:r>
            <a:endParaRPr lang="zh-CN" altLang="en-US" sz="3600" dirty="0">
              <a:ea typeface="+mn-ea"/>
              <a:cs typeface="+mn-ea"/>
            </a:endParaRP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1712129" y="636641"/>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a:extLst>
              <a:ext uri="{FF2B5EF4-FFF2-40B4-BE49-F238E27FC236}">
                <a16:creationId xmlns:a16="http://schemas.microsoft.com/office/drawing/2014/main" id="{E7B05203-C39E-4DBB-BC69-73BFE1B1D694}"/>
              </a:ext>
            </a:extLst>
          </p:cNvPr>
          <p:cNvSpPr>
            <a:spLocks noGrp="1"/>
          </p:cNvSpPr>
          <p:nvPr>
            <p:ph type="body" sz="quarter" idx="11"/>
          </p:nvPr>
        </p:nvSpPr>
        <p:spPr/>
        <p:txBody>
          <a:bodyPr/>
          <a:lstStyle/>
          <a:p>
            <a:r>
              <a:rPr lang="zh-CN" altLang="en-US" dirty="0"/>
              <a:t>单载波传输与多载波传输</a:t>
            </a:r>
            <a:endParaRPr lang="en-US" altLang="zh-CN" dirty="0"/>
          </a:p>
        </p:txBody>
      </p:sp>
      <p:sp>
        <p:nvSpPr>
          <p:cNvPr id="10" name="日期占位符 9">
            <a:extLst>
              <a:ext uri="{FF2B5EF4-FFF2-40B4-BE49-F238E27FC236}">
                <a16:creationId xmlns:a16="http://schemas.microsoft.com/office/drawing/2014/main" id="{9F9EE6ED-EA7F-42C7-816E-28787EAC37C5}"/>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pic>
        <p:nvPicPr>
          <p:cNvPr id="2" name="图片 1">
            <a:extLst>
              <a:ext uri="{FF2B5EF4-FFF2-40B4-BE49-F238E27FC236}">
                <a16:creationId xmlns:a16="http://schemas.microsoft.com/office/drawing/2014/main" id="{59420873-B24C-4506-B3E6-110D51BC7CB6}"/>
              </a:ext>
            </a:extLst>
          </p:cNvPr>
          <p:cNvPicPr>
            <a:picLocks noChangeAspect="1"/>
          </p:cNvPicPr>
          <p:nvPr/>
        </p:nvPicPr>
        <p:blipFill rotWithShape="1">
          <a:blip r:embed="rId2"/>
          <a:srcRect b="18430"/>
          <a:stretch/>
        </p:blipFill>
        <p:spPr>
          <a:xfrm>
            <a:off x="526976" y="1149490"/>
            <a:ext cx="6557401" cy="1560268"/>
          </a:xfrm>
          <a:prstGeom prst="rect">
            <a:avLst/>
          </a:prstGeom>
        </p:spPr>
      </p:pic>
      <p:pic>
        <p:nvPicPr>
          <p:cNvPr id="4" name="图片 3">
            <a:extLst>
              <a:ext uri="{FF2B5EF4-FFF2-40B4-BE49-F238E27FC236}">
                <a16:creationId xmlns:a16="http://schemas.microsoft.com/office/drawing/2014/main" id="{1CC0624F-DE71-4027-A017-C4FDEF306166}"/>
              </a:ext>
            </a:extLst>
          </p:cNvPr>
          <p:cNvPicPr>
            <a:picLocks noChangeAspect="1"/>
          </p:cNvPicPr>
          <p:nvPr/>
        </p:nvPicPr>
        <p:blipFill rotWithShape="1">
          <a:blip r:embed="rId3"/>
          <a:srcRect b="20094"/>
          <a:stretch/>
        </p:blipFill>
        <p:spPr>
          <a:xfrm>
            <a:off x="526977" y="3757365"/>
            <a:ext cx="6608713" cy="1430730"/>
          </a:xfrm>
          <a:prstGeom prst="rect">
            <a:avLst/>
          </a:prstGeom>
        </p:spPr>
      </p:pic>
      <p:sp>
        <p:nvSpPr>
          <p:cNvPr id="5" name="文本框 4">
            <a:extLst>
              <a:ext uri="{FF2B5EF4-FFF2-40B4-BE49-F238E27FC236}">
                <a16:creationId xmlns:a16="http://schemas.microsoft.com/office/drawing/2014/main" id="{A67EE884-0450-4A57-A1FE-B19C194EB676}"/>
              </a:ext>
            </a:extLst>
          </p:cNvPr>
          <p:cNvSpPr txBox="1"/>
          <p:nvPr/>
        </p:nvSpPr>
        <p:spPr>
          <a:xfrm>
            <a:off x="4355024" y="3154030"/>
            <a:ext cx="2958604"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离散时间基带等效信道</a:t>
            </a:r>
          </a:p>
        </p:txBody>
      </p:sp>
      <p:cxnSp>
        <p:nvCxnSpPr>
          <p:cNvPr id="6" name="直接箭头连接符 5">
            <a:extLst>
              <a:ext uri="{FF2B5EF4-FFF2-40B4-BE49-F238E27FC236}">
                <a16:creationId xmlns:a16="http://schemas.microsoft.com/office/drawing/2014/main" id="{BFD0670D-9257-4DD9-A7F2-C540829442D1}"/>
              </a:ext>
            </a:extLst>
          </p:cNvPr>
          <p:cNvCxnSpPr/>
          <p:nvPr/>
        </p:nvCxnSpPr>
        <p:spPr>
          <a:xfrm flipH="1" flipV="1">
            <a:off x="3115159" y="2169763"/>
            <a:ext cx="1239865" cy="962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9A4A993B-B706-465B-B18B-C5320342C4BE}"/>
              </a:ext>
            </a:extLst>
          </p:cNvPr>
          <p:cNvCxnSpPr/>
          <p:nvPr/>
        </p:nvCxnSpPr>
        <p:spPr>
          <a:xfrm flipH="1">
            <a:off x="3636337" y="3471296"/>
            <a:ext cx="796178" cy="675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图片 8">
            <a:extLst>
              <a:ext uri="{FF2B5EF4-FFF2-40B4-BE49-F238E27FC236}">
                <a16:creationId xmlns:a16="http://schemas.microsoft.com/office/drawing/2014/main" id="{5ABA4038-0A77-4D1F-A1CC-C45781C83DB7}"/>
              </a:ext>
            </a:extLst>
          </p:cNvPr>
          <p:cNvPicPr>
            <a:picLocks noChangeAspect="1"/>
          </p:cNvPicPr>
          <p:nvPr/>
        </p:nvPicPr>
        <p:blipFill>
          <a:blip r:embed="rId4"/>
          <a:stretch>
            <a:fillRect/>
          </a:stretch>
        </p:blipFill>
        <p:spPr>
          <a:xfrm>
            <a:off x="7733730" y="1565855"/>
            <a:ext cx="1938829" cy="714908"/>
          </a:xfrm>
          <a:prstGeom prst="rect">
            <a:avLst/>
          </a:prstGeom>
        </p:spPr>
      </p:pic>
      <p:sp>
        <p:nvSpPr>
          <p:cNvPr id="12" name="文本框 11">
            <a:extLst>
              <a:ext uri="{FF2B5EF4-FFF2-40B4-BE49-F238E27FC236}">
                <a16:creationId xmlns:a16="http://schemas.microsoft.com/office/drawing/2014/main" id="{32C34DB6-01E5-40D5-9935-4A47D3299DBC}"/>
              </a:ext>
            </a:extLst>
          </p:cNvPr>
          <p:cNvSpPr txBox="1"/>
          <p:nvPr/>
        </p:nvSpPr>
        <p:spPr>
          <a:xfrm>
            <a:off x="526977" y="2823637"/>
            <a:ext cx="2958604"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图</a:t>
            </a:r>
            <a:r>
              <a:rPr lang="en-US" altLang="zh-CN" sz="1200" dirty="0">
                <a:latin typeface="宋体" panose="02010600030101010101" pitchFamily="2" charset="-122"/>
                <a:ea typeface="宋体" panose="02010600030101010101" pitchFamily="2" charset="-122"/>
              </a:rPr>
              <a:t>1.1 </a:t>
            </a:r>
            <a:r>
              <a:rPr lang="zh-CN" altLang="en-US" sz="1200" dirty="0">
                <a:latin typeface="宋体" panose="02010600030101010101" pitchFamily="2" charset="-122"/>
                <a:ea typeface="宋体" panose="02010600030101010101" pitchFamily="2" charset="-122"/>
              </a:rPr>
              <a:t>单载波传输示意</a:t>
            </a:r>
          </a:p>
        </p:txBody>
      </p:sp>
      <p:sp>
        <p:nvSpPr>
          <p:cNvPr id="13" name="文本框 12">
            <a:extLst>
              <a:ext uri="{FF2B5EF4-FFF2-40B4-BE49-F238E27FC236}">
                <a16:creationId xmlns:a16="http://schemas.microsoft.com/office/drawing/2014/main" id="{9C95EF94-C3EA-40E8-ACBB-28E29ECF2D2A}"/>
              </a:ext>
            </a:extLst>
          </p:cNvPr>
          <p:cNvSpPr txBox="1"/>
          <p:nvPr/>
        </p:nvSpPr>
        <p:spPr>
          <a:xfrm>
            <a:off x="526976" y="5262266"/>
            <a:ext cx="2958604"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图</a:t>
            </a:r>
            <a:r>
              <a:rPr lang="en-US" altLang="zh-CN" sz="1200" dirty="0">
                <a:latin typeface="宋体" panose="02010600030101010101" pitchFamily="2" charset="-122"/>
                <a:ea typeface="宋体" panose="02010600030101010101" pitchFamily="2" charset="-122"/>
              </a:rPr>
              <a:t>1.2 </a:t>
            </a:r>
            <a:r>
              <a:rPr lang="zh-CN" altLang="en-US" sz="1200" dirty="0">
                <a:latin typeface="宋体" panose="02010600030101010101" pitchFamily="2" charset="-122"/>
                <a:ea typeface="宋体" panose="02010600030101010101" pitchFamily="2" charset="-122"/>
              </a:rPr>
              <a:t>多载波传输示意</a:t>
            </a:r>
          </a:p>
        </p:txBody>
      </p:sp>
    </p:spTree>
    <p:extLst>
      <p:ext uri="{BB962C8B-B14F-4D97-AF65-F5344CB8AC3E}">
        <p14:creationId xmlns:p14="http://schemas.microsoft.com/office/powerpoint/2010/main" val="1970758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6</a:t>
            </a:fld>
            <a:endParaRPr lang="zh-CN" altLang="en-US" dirty="0"/>
          </a:p>
        </p:txBody>
      </p:sp>
      <p:sp>
        <p:nvSpPr>
          <p:cNvPr id="14" name="文本占位符 58">
            <a:extLst>
              <a:ext uri="{FF2B5EF4-FFF2-40B4-BE49-F238E27FC236}">
                <a16:creationId xmlns:a16="http://schemas.microsoft.com/office/drawing/2014/main" id="{28DC4BA0-6E96-4761-8C32-937AAF015229}"/>
              </a:ext>
            </a:extLst>
          </p:cNvPr>
          <p:cNvSpPr>
            <a:spLocks noGrp="1"/>
          </p:cNvSpPr>
          <p:nvPr>
            <p:ph type="body" sz="quarter" idx="11"/>
          </p:nvPr>
        </p:nvSpPr>
        <p:spPr>
          <a:xfrm>
            <a:off x="1216933" y="347251"/>
            <a:ext cx="8920029" cy="401200"/>
          </a:xfrm>
        </p:spPr>
        <p:txBody>
          <a:bodyPr/>
          <a:lstStyle/>
          <a:p>
            <a:r>
              <a:rPr lang="en-US" altLang="zh-CN" dirty="0">
                <a:latin typeface="宋体" panose="02010600030101010101" pitchFamily="2" charset="-122"/>
                <a:ea typeface="宋体" panose="02010600030101010101" pitchFamily="2" charset="-122"/>
              </a:rPr>
              <a:t>OFDM</a:t>
            </a:r>
            <a:r>
              <a:rPr lang="zh-CN" altLang="en-US" dirty="0">
                <a:latin typeface="宋体" panose="02010600030101010101" pitchFamily="2" charset="-122"/>
                <a:ea typeface="宋体" panose="02010600030101010101" pitchFamily="2" charset="-122"/>
              </a:rPr>
              <a:t>传输离散时间基带系统框图</a:t>
            </a:r>
            <a:endParaRPr lang="en-US" altLang="zh-CN" dirty="0"/>
          </a:p>
        </p:txBody>
      </p:sp>
      <p:pic>
        <p:nvPicPr>
          <p:cNvPr id="10" name="图片 9">
            <a:extLst>
              <a:ext uri="{FF2B5EF4-FFF2-40B4-BE49-F238E27FC236}">
                <a16:creationId xmlns:a16="http://schemas.microsoft.com/office/drawing/2014/main" id="{01A58965-DD60-4B2E-AFA6-DF2989BEF0C2}"/>
              </a:ext>
            </a:extLst>
          </p:cNvPr>
          <p:cNvPicPr>
            <a:picLocks noChangeAspect="1"/>
          </p:cNvPicPr>
          <p:nvPr/>
        </p:nvPicPr>
        <p:blipFill rotWithShape="1">
          <a:blip r:embed="rId2"/>
          <a:srcRect t="14571"/>
          <a:stretch/>
        </p:blipFill>
        <p:spPr>
          <a:xfrm>
            <a:off x="557350" y="916076"/>
            <a:ext cx="10961550" cy="1895258"/>
          </a:xfrm>
          <a:prstGeom prst="rect">
            <a:avLst/>
          </a:prstGeom>
        </p:spPr>
      </p:pic>
      <p:cxnSp>
        <p:nvCxnSpPr>
          <p:cNvPr id="12" name="直接箭头连接符 11">
            <a:extLst>
              <a:ext uri="{FF2B5EF4-FFF2-40B4-BE49-F238E27FC236}">
                <a16:creationId xmlns:a16="http://schemas.microsoft.com/office/drawing/2014/main" id="{D0E64E22-9DFC-4047-BF23-4FBA1C5FF30A}"/>
              </a:ext>
            </a:extLst>
          </p:cNvPr>
          <p:cNvCxnSpPr/>
          <p:nvPr/>
        </p:nvCxnSpPr>
        <p:spPr>
          <a:xfrm>
            <a:off x="1216933" y="2478157"/>
            <a:ext cx="0" cy="629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E5F8C4DE-DEFB-4036-B5B9-E389457DB146}"/>
              </a:ext>
            </a:extLst>
          </p:cNvPr>
          <p:cNvSpPr txBox="1"/>
          <p:nvPr/>
        </p:nvSpPr>
        <p:spPr>
          <a:xfrm>
            <a:off x="467342" y="3220278"/>
            <a:ext cx="897630"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发送端</a:t>
            </a:r>
            <a:r>
              <a:rPr lang="en-US" altLang="zh-CN" sz="1200" dirty="0">
                <a:latin typeface="宋体" panose="02010600030101010101" pitchFamily="2" charset="-122"/>
                <a:ea typeface="宋体" panose="02010600030101010101" pitchFamily="2" charset="-122"/>
              </a:rPr>
              <a:t>S/P</a:t>
            </a:r>
            <a:r>
              <a:rPr lang="zh-CN" altLang="en-US" sz="1200" dirty="0">
                <a:latin typeface="宋体" panose="02010600030101010101" pitchFamily="2" charset="-122"/>
                <a:ea typeface="宋体" panose="02010600030101010101" pitchFamily="2" charset="-122"/>
              </a:rPr>
              <a:t>：</a:t>
            </a:r>
          </a:p>
        </p:txBody>
      </p:sp>
      <p:pic>
        <p:nvPicPr>
          <p:cNvPr id="15" name="图片 14">
            <a:extLst>
              <a:ext uri="{FF2B5EF4-FFF2-40B4-BE49-F238E27FC236}">
                <a16:creationId xmlns:a16="http://schemas.microsoft.com/office/drawing/2014/main" id="{AF6A2F87-FA98-44C1-941E-0B4152351227}"/>
              </a:ext>
            </a:extLst>
          </p:cNvPr>
          <p:cNvPicPr>
            <a:picLocks noChangeAspect="1"/>
          </p:cNvPicPr>
          <p:nvPr/>
        </p:nvPicPr>
        <p:blipFill>
          <a:blip r:embed="rId3"/>
          <a:stretch>
            <a:fillRect/>
          </a:stretch>
        </p:blipFill>
        <p:spPr>
          <a:xfrm>
            <a:off x="688661" y="3604932"/>
            <a:ext cx="848244" cy="301289"/>
          </a:xfrm>
          <a:prstGeom prst="rect">
            <a:avLst/>
          </a:prstGeom>
        </p:spPr>
      </p:pic>
      <p:cxnSp>
        <p:nvCxnSpPr>
          <p:cNvPr id="18" name="直接箭头连接符 17">
            <a:extLst>
              <a:ext uri="{FF2B5EF4-FFF2-40B4-BE49-F238E27FC236}">
                <a16:creationId xmlns:a16="http://schemas.microsoft.com/office/drawing/2014/main" id="{512B3E22-078C-4948-988D-27D002F3F66F}"/>
              </a:ext>
            </a:extLst>
          </p:cNvPr>
          <p:cNvCxnSpPr>
            <a:cxnSpLocks/>
          </p:cNvCxnSpPr>
          <p:nvPr/>
        </p:nvCxnSpPr>
        <p:spPr>
          <a:xfrm>
            <a:off x="2266122" y="2478157"/>
            <a:ext cx="1" cy="2011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E8738CA9-0126-40F7-87D6-4B0CD520EB3F}"/>
              </a:ext>
            </a:extLst>
          </p:cNvPr>
          <p:cNvSpPr txBox="1"/>
          <p:nvPr/>
        </p:nvSpPr>
        <p:spPr>
          <a:xfrm>
            <a:off x="1292713" y="4328293"/>
            <a:ext cx="897630" cy="276999"/>
          </a:xfrm>
          <a:prstGeom prst="rect">
            <a:avLst/>
          </a:prstGeom>
          <a:noFill/>
        </p:spPr>
        <p:txBody>
          <a:bodyPr wrap="square" rtlCol="0">
            <a:spAutoFit/>
          </a:bodyPr>
          <a:lstStyle/>
          <a:p>
            <a:r>
              <a:rPr lang="en-US" altLang="zh-CN" sz="1200" dirty="0">
                <a:latin typeface="宋体" panose="02010600030101010101" pitchFamily="2" charset="-122"/>
                <a:ea typeface="宋体" panose="02010600030101010101" pitchFamily="2" charset="-122"/>
              </a:rPr>
              <a:t>IDFT</a:t>
            </a:r>
            <a:r>
              <a:rPr lang="zh-CN" altLang="en-US" sz="1200" dirty="0">
                <a:latin typeface="宋体" panose="02010600030101010101" pitchFamily="2" charset="-122"/>
                <a:ea typeface="宋体" panose="02010600030101010101" pitchFamily="2" charset="-122"/>
              </a:rPr>
              <a:t>：</a:t>
            </a:r>
          </a:p>
        </p:txBody>
      </p:sp>
      <p:pic>
        <p:nvPicPr>
          <p:cNvPr id="21" name="图片 20">
            <a:extLst>
              <a:ext uri="{FF2B5EF4-FFF2-40B4-BE49-F238E27FC236}">
                <a16:creationId xmlns:a16="http://schemas.microsoft.com/office/drawing/2014/main" id="{36C41E20-8EFC-4E4A-8DD2-195213D348C4}"/>
              </a:ext>
            </a:extLst>
          </p:cNvPr>
          <p:cNvPicPr>
            <a:picLocks noChangeAspect="1"/>
          </p:cNvPicPr>
          <p:nvPr/>
        </p:nvPicPr>
        <p:blipFill>
          <a:blip r:embed="rId4"/>
          <a:stretch>
            <a:fillRect/>
          </a:stretch>
        </p:blipFill>
        <p:spPr>
          <a:xfrm>
            <a:off x="1370136" y="4601122"/>
            <a:ext cx="1978798" cy="595056"/>
          </a:xfrm>
          <a:prstGeom prst="rect">
            <a:avLst/>
          </a:prstGeom>
        </p:spPr>
      </p:pic>
      <p:pic>
        <p:nvPicPr>
          <p:cNvPr id="22" name="图片 21">
            <a:extLst>
              <a:ext uri="{FF2B5EF4-FFF2-40B4-BE49-F238E27FC236}">
                <a16:creationId xmlns:a16="http://schemas.microsoft.com/office/drawing/2014/main" id="{B2F355E2-43D8-4BFF-AEE9-5CB499FDE879}"/>
              </a:ext>
            </a:extLst>
          </p:cNvPr>
          <p:cNvPicPr>
            <a:picLocks noChangeAspect="1"/>
          </p:cNvPicPr>
          <p:nvPr/>
        </p:nvPicPr>
        <p:blipFill>
          <a:blip r:embed="rId5"/>
          <a:stretch>
            <a:fillRect/>
          </a:stretch>
        </p:blipFill>
        <p:spPr>
          <a:xfrm>
            <a:off x="1341233" y="5185671"/>
            <a:ext cx="1075259" cy="423330"/>
          </a:xfrm>
          <a:prstGeom prst="rect">
            <a:avLst/>
          </a:prstGeom>
        </p:spPr>
      </p:pic>
      <p:cxnSp>
        <p:nvCxnSpPr>
          <p:cNvPr id="29" name="直接箭头连接符 28">
            <a:extLst>
              <a:ext uri="{FF2B5EF4-FFF2-40B4-BE49-F238E27FC236}">
                <a16:creationId xmlns:a16="http://schemas.microsoft.com/office/drawing/2014/main" id="{F02838F2-D4B0-4F2A-B469-D55B6D0EEAE8}"/>
              </a:ext>
            </a:extLst>
          </p:cNvPr>
          <p:cNvCxnSpPr/>
          <p:nvPr/>
        </p:nvCxnSpPr>
        <p:spPr>
          <a:xfrm>
            <a:off x="3348934" y="2491702"/>
            <a:ext cx="0" cy="629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132A8D55-4BD4-47B2-BC62-CA47B3FA9D40}"/>
              </a:ext>
            </a:extLst>
          </p:cNvPr>
          <p:cNvSpPr txBox="1"/>
          <p:nvPr/>
        </p:nvSpPr>
        <p:spPr>
          <a:xfrm>
            <a:off x="2634500" y="3118884"/>
            <a:ext cx="897630"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发送端</a:t>
            </a:r>
            <a:r>
              <a:rPr lang="en-US" altLang="zh-CN" sz="1200" dirty="0">
                <a:latin typeface="宋体" panose="02010600030101010101" pitchFamily="2" charset="-122"/>
                <a:ea typeface="宋体" panose="02010600030101010101" pitchFamily="2" charset="-122"/>
              </a:rPr>
              <a:t>P/S</a:t>
            </a:r>
            <a:r>
              <a:rPr lang="zh-CN" altLang="en-US" sz="1200" dirty="0">
                <a:latin typeface="宋体" panose="02010600030101010101" pitchFamily="2" charset="-122"/>
                <a:ea typeface="宋体" panose="02010600030101010101" pitchFamily="2" charset="-122"/>
              </a:rPr>
              <a:t>：</a:t>
            </a:r>
          </a:p>
        </p:txBody>
      </p:sp>
      <p:pic>
        <p:nvPicPr>
          <p:cNvPr id="24" name="图片 23">
            <a:extLst>
              <a:ext uri="{FF2B5EF4-FFF2-40B4-BE49-F238E27FC236}">
                <a16:creationId xmlns:a16="http://schemas.microsoft.com/office/drawing/2014/main" id="{04FA9535-2155-4C07-800F-2FF7B89E3A2B}"/>
              </a:ext>
            </a:extLst>
          </p:cNvPr>
          <p:cNvPicPr>
            <a:picLocks noChangeAspect="1"/>
          </p:cNvPicPr>
          <p:nvPr/>
        </p:nvPicPr>
        <p:blipFill>
          <a:blip r:embed="rId6"/>
          <a:stretch>
            <a:fillRect/>
          </a:stretch>
        </p:blipFill>
        <p:spPr>
          <a:xfrm>
            <a:off x="2634500" y="3402510"/>
            <a:ext cx="1577430" cy="462177"/>
          </a:xfrm>
          <a:prstGeom prst="rect">
            <a:avLst/>
          </a:prstGeom>
        </p:spPr>
      </p:pic>
      <p:pic>
        <p:nvPicPr>
          <p:cNvPr id="26" name="图片 25">
            <a:extLst>
              <a:ext uri="{FF2B5EF4-FFF2-40B4-BE49-F238E27FC236}">
                <a16:creationId xmlns:a16="http://schemas.microsoft.com/office/drawing/2014/main" id="{C1554E14-B2A0-48D6-A9A8-E54AFEA9F375}"/>
              </a:ext>
            </a:extLst>
          </p:cNvPr>
          <p:cNvPicPr>
            <a:picLocks noChangeAspect="1"/>
          </p:cNvPicPr>
          <p:nvPr/>
        </p:nvPicPr>
        <p:blipFill>
          <a:blip r:embed="rId7"/>
          <a:stretch>
            <a:fillRect/>
          </a:stretch>
        </p:blipFill>
        <p:spPr>
          <a:xfrm>
            <a:off x="2634500" y="3880407"/>
            <a:ext cx="2180150" cy="554563"/>
          </a:xfrm>
          <a:prstGeom prst="rect">
            <a:avLst/>
          </a:prstGeom>
        </p:spPr>
      </p:pic>
      <p:cxnSp>
        <p:nvCxnSpPr>
          <p:cNvPr id="3" name="直接箭头连接符 2">
            <a:extLst>
              <a:ext uri="{FF2B5EF4-FFF2-40B4-BE49-F238E27FC236}">
                <a16:creationId xmlns:a16="http://schemas.microsoft.com/office/drawing/2014/main" id="{B115B20D-4B61-4556-ABF9-93B57C27735A}"/>
              </a:ext>
            </a:extLst>
          </p:cNvPr>
          <p:cNvCxnSpPr>
            <a:cxnSpLocks/>
          </p:cNvCxnSpPr>
          <p:nvPr/>
        </p:nvCxnSpPr>
        <p:spPr>
          <a:xfrm>
            <a:off x="4211930" y="2242159"/>
            <a:ext cx="0" cy="23589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6F329231-D0F3-4F58-B0F1-14F4B6171276}"/>
              </a:ext>
            </a:extLst>
          </p:cNvPr>
          <p:cNvSpPr txBox="1"/>
          <p:nvPr/>
        </p:nvSpPr>
        <p:spPr>
          <a:xfrm>
            <a:off x="3630905" y="4545699"/>
            <a:ext cx="897630"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插入</a:t>
            </a:r>
            <a:r>
              <a:rPr lang="en-US" altLang="zh-CN" sz="1200" dirty="0">
                <a:latin typeface="宋体" panose="02010600030101010101" pitchFamily="2" charset="-122"/>
                <a:ea typeface="宋体" panose="02010600030101010101" pitchFamily="2" charset="-122"/>
              </a:rPr>
              <a:t>CP</a:t>
            </a:r>
            <a:r>
              <a:rPr lang="zh-CN" altLang="en-US" sz="1200" dirty="0">
                <a:latin typeface="宋体" panose="02010600030101010101" pitchFamily="2" charset="-122"/>
                <a:ea typeface="宋体" panose="02010600030101010101" pitchFamily="2" charset="-122"/>
              </a:rPr>
              <a:t>：</a:t>
            </a:r>
          </a:p>
        </p:txBody>
      </p:sp>
      <p:pic>
        <p:nvPicPr>
          <p:cNvPr id="7" name="图片 6">
            <a:extLst>
              <a:ext uri="{FF2B5EF4-FFF2-40B4-BE49-F238E27FC236}">
                <a16:creationId xmlns:a16="http://schemas.microsoft.com/office/drawing/2014/main" id="{29585F9F-4121-4F2B-929B-29E86D95A791}"/>
              </a:ext>
            </a:extLst>
          </p:cNvPr>
          <p:cNvPicPr>
            <a:picLocks noChangeAspect="1"/>
          </p:cNvPicPr>
          <p:nvPr/>
        </p:nvPicPr>
        <p:blipFill>
          <a:blip r:embed="rId8"/>
          <a:stretch>
            <a:fillRect/>
          </a:stretch>
        </p:blipFill>
        <p:spPr>
          <a:xfrm>
            <a:off x="3860566" y="4870540"/>
            <a:ext cx="702728" cy="270931"/>
          </a:xfrm>
          <a:prstGeom prst="rect">
            <a:avLst/>
          </a:prstGeom>
        </p:spPr>
      </p:pic>
      <p:cxnSp>
        <p:nvCxnSpPr>
          <p:cNvPr id="27" name="直接箭头连接符 26">
            <a:extLst>
              <a:ext uri="{FF2B5EF4-FFF2-40B4-BE49-F238E27FC236}">
                <a16:creationId xmlns:a16="http://schemas.microsoft.com/office/drawing/2014/main" id="{D78DA040-C98E-44EF-B929-E61BF661822C}"/>
              </a:ext>
            </a:extLst>
          </p:cNvPr>
          <p:cNvCxnSpPr>
            <a:cxnSpLocks/>
          </p:cNvCxnSpPr>
          <p:nvPr/>
        </p:nvCxnSpPr>
        <p:spPr>
          <a:xfrm>
            <a:off x="6814543" y="2249518"/>
            <a:ext cx="0" cy="23589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C2B72D2B-458C-498D-A447-A9AA15004045}"/>
              </a:ext>
            </a:extLst>
          </p:cNvPr>
          <p:cNvSpPr txBox="1"/>
          <p:nvPr/>
        </p:nvSpPr>
        <p:spPr>
          <a:xfrm>
            <a:off x="6233518" y="4553058"/>
            <a:ext cx="897630"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去除</a:t>
            </a:r>
            <a:r>
              <a:rPr lang="en-US" altLang="zh-CN" sz="1200" dirty="0">
                <a:latin typeface="宋体" panose="02010600030101010101" pitchFamily="2" charset="-122"/>
                <a:ea typeface="宋体" panose="02010600030101010101" pitchFamily="2" charset="-122"/>
              </a:rPr>
              <a:t>CP</a:t>
            </a:r>
            <a:r>
              <a:rPr lang="zh-CN" altLang="en-US" sz="1200" dirty="0">
                <a:latin typeface="宋体" panose="02010600030101010101" pitchFamily="2" charset="-122"/>
                <a:ea typeface="宋体" panose="02010600030101010101" pitchFamily="2" charset="-122"/>
              </a:rPr>
              <a:t>：</a:t>
            </a:r>
          </a:p>
        </p:txBody>
      </p:sp>
      <p:cxnSp>
        <p:nvCxnSpPr>
          <p:cNvPr id="32" name="直接箭头连接符 31">
            <a:extLst>
              <a:ext uri="{FF2B5EF4-FFF2-40B4-BE49-F238E27FC236}">
                <a16:creationId xmlns:a16="http://schemas.microsoft.com/office/drawing/2014/main" id="{E1C66948-4500-4D0B-9377-FF81BE74EB2B}"/>
              </a:ext>
            </a:extLst>
          </p:cNvPr>
          <p:cNvCxnSpPr/>
          <p:nvPr/>
        </p:nvCxnSpPr>
        <p:spPr>
          <a:xfrm>
            <a:off x="5430342" y="2362267"/>
            <a:ext cx="0" cy="629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图片 7">
            <a:extLst>
              <a:ext uri="{FF2B5EF4-FFF2-40B4-BE49-F238E27FC236}">
                <a16:creationId xmlns:a16="http://schemas.microsoft.com/office/drawing/2014/main" id="{8245D4D0-FBE3-411F-97DF-69BB057BEBB6}"/>
              </a:ext>
            </a:extLst>
          </p:cNvPr>
          <p:cNvPicPr>
            <a:picLocks noChangeAspect="1"/>
          </p:cNvPicPr>
          <p:nvPr/>
        </p:nvPicPr>
        <p:blipFill>
          <a:blip r:embed="rId9"/>
          <a:stretch>
            <a:fillRect/>
          </a:stretch>
        </p:blipFill>
        <p:spPr>
          <a:xfrm>
            <a:off x="4814650" y="3503644"/>
            <a:ext cx="1532455" cy="931326"/>
          </a:xfrm>
          <a:prstGeom prst="rect">
            <a:avLst/>
          </a:prstGeom>
        </p:spPr>
      </p:pic>
      <p:sp>
        <p:nvSpPr>
          <p:cNvPr id="34" name="文本框 33">
            <a:extLst>
              <a:ext uri="{FF2B5EF4-FFF2-40B4-BE49-F238E27FC236}">
                <a16:creationId xmlns:a16="http://schemas.microsoft.com/office/drawing/2014/main" id="{EE65ECBC-249B-43E7-AED6-26ED0CB10E23}"/>
              </a:ext>
            </a:extLst>
          </p:cNvPr>
          <p:cNvSpPr txBox="1"/>
          <p:nvPr/>
        </p:nvSpPr>
        <p:spPr>
          <a:xfrm>
            <a:off x="4779317" y="3188097"/>
            <a:ext cx="897630" cy="276999"/>
          </a:xfrm>
          <a:prstGeom prst="rect">
            <a:avLst/>
          </a:prstGeom>
          <a:noFill/>
        </p:spPr>
        <p:txBody>
          <a:bodyPr wrap="square" rtlCol="0">
            <a:spAutoFit/>
          </a:bodyPr>
          <a:lstStyle/>
          <a:p>
            <a:r>
              <a:rPr lang="en-US" altLang="zh-CN" sz="1200" dirty="0">
                <a:latin typeface="宋体" panose="02010600030101010101" pitchFamily="2" charset="-122"/>
                <a:ea typeface="宋体" panose="02010600030101010101" pitchFamily="2" charset="-122"/>
              </a:rPr>
              <a:t>OFDM</a:t>
            </a:r>
            <a:r>
              <a:rPr lang="zh-CN" altLang="en-US" sz="1200" dirty="0">
                <a:latin typeface="宋体" panose="02010600030101010101" pitchFamily="2" charset="-122"/>
                <a:ea typeface="宋体" panose="02010600030101010101" pitchFamily="2" charset="-122"/>
              </a:rPr>
              <a:t>信道：</a:t>
            </a:r>
          </a:p>
        </p:txBody>
      </p:sp>
      <p:pic>
        <p:nvPicPr>
          <p:cNvPr id="9" name="图片 8">
            <a:extLst>
              <a:ext uri="{FF2B5EF4-FFF2-40B4-BE49-F238E27FC236}">
                <a16:creationId xmlns:a16="http://schemas.microsoft.com/office/drawing/2014/main" id="{ACC8280B-413B-4D7E-ADA2-54A46FB78BB5}"/>
              </a:ext>
            </a:extLst>
          </p:cNvPr>
          <p:cNvPicPr>
            <a:picLocks noChangeAspect="1"/>
          </p:cNvPicPr>
          <p:nvPr/>
        </p:nvPicPr>
        <p:blipFill>
          <a:blip r:embed="rId10"/>
          <a:stretch>
            <a:fillRect/>
          </a:stretch>
        </p:blipFill>
        <p:spPr>
          <a:xfrm>
            <a:off x="5944213" y="4783045"/>
            <a:ext cx="1801486" cy="402625"/>
          </a:xfrm>
          <a:prstGeom prst="rect">
            <a:avLst/>
          </a:prstGeom>
        </p:spPr>
      </p:pic>
      <p:pic>
        <p:nvPicPr>
          <p:cNvPr id="11" name="图片 10">
            <a:extLst>
              <a:ext uri="{FF2B5EF4-FFF2-40B4-BE49-F238E27FC236}">
                <a16:creationId xmlns:a16="http://schemas.microsoft.com/office/drawing/2014/main" id="{01A56995-4734-4C5E-8F6C-8DBF53D3903C}"/>
              </a:ext>
            </a:extLst>
          </p:cNvPr>
          <p:cNvPicPr>
            <a:picLocks noChangeAspect="1"/>
          </p:cNvPicPr>
          <p:nvPr/>
        </p:nvPicPr>
        <p:blipFill>
          <a:blip r:embed="rId11"/>
          <a:stretch>
            <a:fillRect/>
          </a:stretch>
        </p:blipFill>
        <p:spPr>
          <a:xfrm>
            <a:off x="5658681" y="5178132"/>
            <a:ext cx="2087018" cy="596896"/>
          </a:xfrm>
          <a:prstGeom prst="rect">
            <a:avLst/>
          </a:prstGeom>
        </p:spPr>
      </p:pic>
      <p:cxnSp>
        <p:nvCxnSpPr>
          <p:cNvPr id="35" name="直接箭头连接符 34">
            <a:extLst>
              <a:ext uri="{FF2B5EF4-FFF2-40B4-BE49-F238E27FC236}">
                <a16:creationId xmlns:a16="http://schemas.microsoft.com/office/drawing/2014/main" id="{32735B84-1ADA-4E64-B0D2-586A950B3AA7}"/>
              </a:ext>
            </a:extLst>
          </p:cNvPr>
          <p:cNvCxnSpPr/>
          <p:nvPr/>
        </p:nvCxnSpPr>
        <p:spPr>
          <a:xfrm>
            <a:off x="7587314" y="2572118"/>
            <a:ext cx="0" cy="629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本框 35">
            <a:extLst>
              <a:ext uri="{FF2B5EF4-FFF2-40B4-BE49-F238E27FC236}">
                <a16:creationId xmlns:a16="http://schemas.microsoft.com/office/drawing/2014/main" id="{B672C414-6493-4F0A-B0EE-86E66883DBA2}"/>
              </a:ext>
            </a:extLst>
          </p:cNvPr>
          <p:cNvSpPr txBox="1"/>
          <p:nvPr/>
        </p:nvSpPr>
        <p:spPr>
          <a:xfrm>
            <a:off x="6872880" y="3199300"/>
            <a:ext cx="897630"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接收端</a:t>
            </a:r>
            <a:r>
              <a:rPr lang="en-US" altLang="zh-CN" sz="1200" dirty="0">
                <a:latin typeface="宋体" panose="02010600030101010101" pitchFamily="2" charset="-122"/>
                <a:ea typeface="宋体" panose="02010600030101010101" pitchFamily="2" charset="-122"/>
              </a:rPr>
              <a:t>S/P</a:t>
            </a:r>
            <a:r>
              <a:rPr lang="zh-CN" altLang="en-US" sz="1200" dirty="0">
                <a:latin typeface="宋体" panose="02010600030101010101" pitchFamily="2" charset="-122"/>
                <a:ea typeface="宋体" panose="02010600030101010101" pitchFamily="2" charset="-122"/>
              </a:rPr>
              <a:t>：</a:t>
            </a:r>
          </a:p>
        </p:txBody>
      </p:sp>
      <p:pic>
        <p:nvPicPr>
          <p:cNvPr id="13" name="图片 12">
            <a:extLst>
              <a:ext uri="{FF2B5EF4-FFF2-40B4-BE49-F238E27FC236}">
                <a16:creationId xmlns:a16="http://schemas.microsoft.com/office/drawing/2014/main" id="{CB3BF6A7-7F50-418D-A987-401E302161D0}"/>
              </a:ext>
            </a:extLst>
          </p:cNvPr>
          <p:cNvPicPr>
            <a:picLocks noChangeAspect="1"/>
          </p:cNvPicPr>
          <p:nvPr/>
        </p:nvPicPr>
        <p:blipFill>
          <a:blip r:embed="rId12"/>
          <a:stretch>
            <a:fillRect/>
          </a:stretch>
        </p:blipFill>
        <p:spPr>
          <a:xfrm>
            <a:off x="6837967" y="3452969"/>
            <a:ext cx="1890462" cy="593698"/>
          </a:xfrm>
          <a:prstGeom prst="rect">
            <a:avLst/>
          </a:prstGeom>
        </p:spPr>
      </p:pic>
      <p:cxnSp>
        <p:nvCxnSpPr>
          <p:cNvPr id="39" name="直接箭头连接符 38">
            <a:extLst>
              <a:ext uri="{FF2B5EF4-FFF2-40B4-BE49-F238E27FC236}">
                <a16:creationId xmlns:a16="http://schemas.microsoft.com/office/drawing/2014/main" id="{3F6D95C6-3AD5-44A3-B9CA-93FAF58D2997}"/>
              </a:ext>
            </a:extLst>
          </p:cNvPr>
          <p:cNvCxnSpPr>
            <a:cxnSpLocks/>
          </p:cNvCxnSpPr>
          <p:nvPr/>
        </p:nvCxnSpPr>
        <p:spPr>
          <a:xfrm>
            <a:off x="8730931" y="2541509"/>
            <a:ext cx="218786" cy="1323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FA59E0A3-9655-4798-B8E0-2E9086D290A7}"/>
              </a:ext>
            </a:extLst>
          </p:cNvPr>
          <p:cNvSpPr txBox="1"/>
          <p:nvPr/>
        </p:nvSpPr>
        <p:spPr>
          <a:xfrm>
            <a:off x="8922901" y="3507586"/>
            <a:ext cx="897630" cy="276999"/>
          </a:xfrm>
          <a:prstGeom prst="rect">
            <a:avLst/>
          </a:prstGeom>
          <a:noFill/>
        </p:spPr>
        <p:txBody>
          <a:bodyPr wrap="square" rtlCol="0">
            <a:spAutoFit/>
          </a:bodyPr>
          <a:lstStyle/>
          <a:p>
            <a:r>
              <a:rPr lang="en-US" altLang="zh-CN" sz="1200" dirty="0">
                <a:latin typeface="宋体" panose="02010600030101010101" pitchFamily="2" charset="-122"/>
                <a:ea typeface="宋体" panose="02010600030101010101" pitchFamily="2" charset="-122"/>
              </a:rPr>
              <a:t>DFT</a:t>
            </a:r>
            <a:r>
              <a:rPr lang="zh-CN" altLang="en-US" sz="1200" dirty="0">
                <a:latin typeface="宋体" panose="02010600030101010101" pitchFamily="2" charset="-122"/>
                <a:ea typeface="宋体" panose="02010600030101010101" pitchFamily="2" charset="-122"/>
              </a:rPr>
              <a:t>：</a:t>
            </a:r>
          </a:p>
        </p:txBody>
      </p:sp>
      <p:pic>
        <p:nvPicPr>
          <p:cNvPr id="16" name="图片 15">
            <a:extLst>
              <a:ext uri="{FF2B5EF4-FFF2-40B4-BE49-F238E27FC236}">
                <a16:creationId xmlns:a16="http://schemas.microsoft.com/office/drawing/2014/main" id="{1FB194BE-F4E1-415C-9E07-C8B22E183789}"/>
              </a:ext>
            </a:extLst>
          </p:cNvPr>
          <p:cNvPicPr>
            <a:picLocks noChangeAspect="1"/>
          </p:cNvPicPr>
          <p:nvPr/>
        </p:nvPicPr>
        <p:blipFill>
          <a:blip r:embed="rId13"/>
          <a:stretch>
            <a:fillRect/>
          </a:stretch>
        </p:blipFill>
        <p:spPr>
          <a:xfrm>
            <a:off x="8913621" y="3829366"/>
            <a:ext cx="1916848" cy="582795"/>
          </a:xfrm>
          <a:prstGeom prst="rect">
            <a:avLst/>
          </a:prstGeom>
        </p:spPr>
      </p:pic>
      <p:pic>
        <p:nvPicPr>
          <p:cNvPr id="17" name="图片 16">
            <a:extLst>
              <a:ext uri="{FF2B5EF4-FFF2-40B4-BE49-F238E27FC236}">
                <a16:creationId xmlns:a16="http://schemas.microsoft.com/office/drawing/2014/main" id="{8E2818B2-775E-4054-B61B-94AD32ECF416}"/>
              </a:ext>
            </a:extLst>
          </p:cNvPr>
          <p:cNvPicPr>
            <a:picLocks noChangeAspect="1"/>
          </p:cNvPicPr>
          <p:nvPr/>
        </p:nvPicPr>
        <p:blipFill>
          <a:blip r:embed="rId14"/>
          <a:stretch>
            <a:fillRect/>
          </a:stretch>
        </p:blipFill>
        <p:spPr>
          <a:xfrm>
            <a:off x="5661016" y="5756922"/>
            <a:ext cx="2696613" cy="732361"/>
          </a:xfrm>
          <a:prstGeom prst="rect">
            <a:avLst/>
          </a:prstGeom>
        </p:spPr>
      </p:pic>
      <p:pic>
        <p:nvPicPr>
          <p:cNvPr id="19" name="图片 18">
            <a:extLst>
              <a:ext uri="{FF2B5EF4-FFF2-40B4-BE49-F238E27FC236}">
                <a16:creationId xmlns:a16="http://schemas.microsoft.com/office/drawing/2014/main" id="{4851D283-C83F-4EA9-A7CB-3FAAE29B09A5}"/>
              </a:ext>
            </a:extLst>
          </p:cNvPr>
          <p:cNvPicPr>
            <a:picLocks noChangeAspect="1"/>
          </p:cNvPicPr>
          <p:nvPr/>
        </p:nvPicPr>
        <p:blipFill>
          <a:blip r:embed="rId15"/>
          <a:stretch>
            <a:fillRect/>
          </a:stretch>
        </p:blipFill>
        <p:spPr>
          <a:xfrm>
            <a:off x="8935889" y="4396861"/>
            <a:ext cx="911889" cy="211620"/>
          </a:xfrm>
          <a:prstGeom prst="rect">
            <a:avLst/>
          </a:prstGeom>
        </p:spPr>
      </p:pic>
    </p:spTree>
    <p:extLst>
      <p:ext uri="{BB962C8B-B14F-4D97-AF65-F5344CB8AC3E}">
        <p14:creationId xmlns:p14="http://schemas.microsoft.com/office/powerpoint/2010/main" val="135617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2"/>
          <a:srcRect l="24588" t="13433" r="24588" b="26261"/>
          <a:stretch>
            <a:fillRect/>
          </a:stretch>
        </p:blipFill>
        <p:spPr>
          <a:xfrm>
            <a:off x="2514226" y="269529"/>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10" name="文本占位符 1">
            <a:extLst>
              <a:ext uri="{FF2B5EF4-FFF2-40B4-BE49-F238E27FC236}">
                <a16:creationId xmlns:a16="http://schemas.microsoft.com/office/drawing/2014/main" id="{930BCE96-A302-4D33-9810-518AF6654CEB}"/>
              </a:ext>
            </a:extLst>
          </p:cNvPr>
          <p:cNvSpPr>
            <a:spLocks noGrp="1"/>
          </p:cNvSpPr>
          <p:nvPr>
            <p:ph type="body" sz="quarter" idx="10"/>
          </p:nvPr>
        </p:nvSpPr>
        <p:spPr>
          <a:xfrm>
            <a:off x="1088791" y="3570297"/>
            <a:ext cx="3444447" cy="1936698"/>
          </a:xfrm>
        </p:spPr>
        <p:txBody>
          <a:bodyPr/>
          <a:lstStyle/>
          <a:p>
            <a:r>
              <a:rPr lang="en-US" altLang="zh-CN" sz="3600" dirty="0">
                <a:ea typeface="+mn-ea"/>
                <a:cs typeface="+mn-ea"/>
              </a:rPr>
              <a:t>Majority Theory &amp; Schur Convex Analysis</a:t>
            </a:r>
            <a:endParaRPr lang="zh-CN" altLang="en-US" sz="3600" dirty="0">
              <a:ea typeface="+mn-ea"/>
              <a:cs typeface="+mn-ea"/>
            </a:endParaRPr>
          </a:p>
        </p:txBody>
      </p:sp>
    </p:spTree>
    <p:extLst>
      <p:ext uri="{BB962C8B-B14F-4D97-AF65-F5344CB8AC3E}">
        <p14:creationId xmlns:p14="http://schemas.microsoft.com/office/powerpoint/2010/main" val="3732099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DD91940-AC9A-4CE6-B6C4-34959FD1A599}"/>
              </a:ext>
            </a:extLst>
          </p:cNvPr>
          <p:cNvSpPr>
            <a:spLocks noGrp="1"/>
          </p:cNvSpPr>
          <p:nvPr>
            <p:ph type="body" sz="quarter" idx="11"/>
          </p:nvPr>
        </p:nvSpPr>
        <p:spPr/>
        <p:txBody>
          <a:bodyPr/>
          <a:lstStyle/>
          <a:p>
            <a:r>
              <a:rPr lang="zh-CN" altLang="en-US" dirty="0"/>
              <a:t>受控理论</a:t>
            </a:r>
            <a:endParaRPr lang="en-US" altLang="zh-CN" dirty="0"/>
          </a:p>
        </p:txBody>
      </p:sp>
      <p:sp>
        <p:nvSpPr>
          <p:cNvPr id="4" name="日期占位符 3">
            <a:extLst>
              <a:ext uri="{FF2B5EF4-FFF2-40B4-BE49-F238E27FC236}">
                <a16:creationId xmlns:a16="http://schemas.microsoft.com/office/drawing/2014/main" id="{982A6BFC-205E-4348-ADAD-9865578E125D}"/>
              </a:ext>
            </a:extLst>
          </p:cNvPr>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9435B018-B50E-4719-B657-0EAFA754FEE7}"/>
              </a:ext>
            </a:extLst>
          </p:cNvPr>
          <p:cNvSpPr>
            <a:spLocks noGrp="1"/>
          </p:cNvSpPr>
          <p:nvPr>
            <p:ph type="sldNum" sz="quarter" idx="28"/>
          </p:nvPr>
        </p:nvSpPr>
        <p:spPr/>
        <p:txBody>
          <a:bodyPr/>
          <a:lstStyle/>
          <a:p>
            <a:fld id="{C79ECAFE-A460-4E13-ABCB-32CAE6136244}" type="slidenum">
              <a:rPr lang="zh-CN" altLang="en-US" smtClean="0"/>
              <a:pPr/>
              <a:t>8</a:t>
            </a:fld>
            <a:endParaRPr lang="zh-CN" altLang="en-US" dirty="0"/>
          </a:p>
        </p:txBody>
      </p:sp>
      <mc:AlternateContent xmlns:mc="http://schemas.openxmlformats.org/markup-compatibility/2006" xmlns:a14="http://schemas.microsoft.com/office/drawing/2010/main">
        <mc:Choice Requires="a14">
          <p:sp>
            <p:nvSpPr>
              <p:cNvPr id="34" name="文本占位符 33">
                <a:extLst>
                  <a:ext uri="{FF2B5EF4-FFF2-40B4-BE49-F238E27FC236}">
                    <a16:creationId xmlns:a16="http://schemas.microsoft.com/office/drawing/2014/main" id="{8E5EE436-A94D-4CD4-9D26-1242C88F01B8}"/>
                  </a:ext>
                </a:extLst>
              </p:cNvPr>
              <p:cNvSpPr>
                <a:spLocks noGrp="1"/>
              </p:cNvSpPr>
              <p:nvPr>
                <p:ph type="body" sz="quarter" idx="30"/>
              </p:nvPr>
            </p:nvSpPr>
            <p:spPr>
              <a:xfrm>
                <a:off x="1095480" y="935194"/>
                <a:ext cx="10210967" cy="5183384"/>
              </a:xfrm>
            </p:spPr>
            <p:txBody>
              <a:bodyPr/>
              <a:lstStyle/>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Def1: (</a:t>
                </a:r>
                <a14:m>
                  <m:oMath xmlns:m="http://schemas.openxmlformats.org/officeDocument/2006/math">
                    <m:r>
                      <a:rPr lang="en-US" altLang="zh-CN" sz="1600" b="1" i="1" smtClean="0">
                        <a:latin typeface="Cambria Math" panose="02040503050406030204" pitchFamily="18" charset="0"/>
                        <a:ea typeface="宋体" panose="02010600030101010101" pitchFamily="2" charset="-122"/>
                      </a:rPr>
                      <m:t>𝒙</m:t>
                    </m:r>
                    <m:r>
                      <a:rPr lang="en-US" altLang="zh-CN" sz="1600" b="1" i="1" smtClean="0">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ea typeface="Cambria Math" panose="02040503050406030204" pitchFamily="18" charset="0"/>
                      </a:rPr>
                      <m:t>和</m:t>
                    </m:r>
                    <m:r>
                      <a:rPr lang="en-US" altLang="zh-CN" sz="1600" b="1" i="1">
                        <a:latin typeface="Cambria Math" panose="02040503050406030204" pitchFamily="18" charset="0"/>
                        <a:ea typeface="宋体" panose="02010600030101010101" pitchFamily="2" charset="-122"/>
                      </a:rPr>
                      <m:t>𝒙</m:t>
                    </m:r>
                    <m:r>
                      <a:rPr lang="en-US" altLang="zh-CN" sz="1600" b="1" i="1" smtClean="0">
                        <a:latin typeface="Cambria Math" panose="02040503050406030204" pitchFamily="18" charset="0"/>
                        <a:ea typeface="Cambria Math" panose="02040503050406030204" pitchFamily="18" charset="0"/>
                      </a:rPr>
                      <m:t>↑</m:t>
                    </m:r>
                  </m:oMath>
                </a14:m>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en-US" altLang="zh-CN" sz="1600" b="1" i="1" smtClean="0">
                        <a:latin typeface="Cambria Math" panose="02040503050406030204" pitchFamily="18" charset="0"/>
                        <a:ea typeface="Cambria Math" panose="02040503050406030204" pitchFamily="18" charset="0"/>
                      </a:rPr>
                      <m:t>∈</m:t>
                    </m:r>
                    <m:sSup>
                      <m:sSupPr>
                        <m:ctrlPr>
                          <a:rPr lang="en-US" altLang="zh-CN" sz="1600" b="1" i="1" smtClean="0">
                            <a:latin typeface="Cambria Math" panose="02040503050406030204" pitchFamily="18" charset="0"/>
                            <a:ea typeface="Cambria Math" panose="02040503050406030204" pitchFamily="18" charset="0"/>
                          </a:rPr>
                        </m:ctrlPr>
                      </m:sSupPr>
                      <m:e>
                        <m:r>
                          <a:rPr lang="en-US" altLang="zh-CN" sz="1600" b="1" i="1" smtClean="0">
                            <a:latin typeface="Cambria Math" panose="02040503050406030204" pitchFamily="18" charset="0"/>
                            <a:ea typeface="Cambria Math" panose="02040503050406030204" pitchFamily="18" charset="0"/>
                          </a:rPr>
                          <m:t>𝑹</m:t>
                        </m:r>
                      </m:e>
                      <m:sup>
                        <m:r>
                          <m:rPr>
                            <m:sty m:val="p"/>
                          </m:rPr>
                          <a:rPr lang="en-US" altLang="zh-CN" sz="1600" b="1" i="1">
                            <a:latin typeface="Cambria Math" panose="02040503050406030204" pitchFamily="18" charset="0"/>
                            <a:ea typeface="Cambria Math" panose="02040503050406030204" pitchFamily="18" charset="0"/>
                          </a:rPr>
                          <m:t>n</m:t>
                        </m:r>
                      </m:sup>
                    </m:sSup>
                  </m:oMath>
                </a14:m>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将</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en-US" altLang="zh-CN" sz="1600" b="1" i="1" smtClean="0">
                        <a:latin typeface="Cambria Math" panose="02040503050406030204" pitchFamily="18" charset="0"/>
                        <a:ea typeface="宋体" panose="02010600030101010101" pitchFamily="2" charset="-122"/>
                      </a:rPr>
                      <m:t>=(</m:t>
                    </m:r>
                    <m:sSub>
                      <m:sSubPr>
                        <m:ctrlPr>
                          <a:rPr lang="en-US" altLang="zh-CN" sz="1600" b="1" i="1" smtClean="0">
                            <a:latin typeface="Cambria Math" panose="02040503050406030204" pitchFamily="18" charset="0"/>
                            <a:ea typeface="宋体" panose="02010600030101010101" pitchFamily="2" charset="-122"/>
                          </a:rPr>
                        </m:ctrlPr>
                      </m:sSubPr>
                      <m:e>
                        <m:r>
                          <a:rPr lang="en-US" altLang="zh-CN" sz="1600" b="1" i="1" smtClean="0">
                            <a:latin typeface="Cambria Math" panose="02040503050406030204" pitchFamily="18" charset="0"/>
                            <a:ea typeface="宋体" panose="02010600030101010101" pitchFamily="2" charset="-122"/>
                          </a:rPr>
                          <m:t>𝒙</m:t>
                        </m:r>
                      </m:e>
                      <m:sub>
                        <m:r>
                          <a:rPr lang="en-US" altLang="zh-CN" sz="1600" b="1" i="1" smtClean="0">
                            <a:latin typeface="Cambria Math" panose="02040503050406030204" pitchFamily="18" charset="0"/>
                            <a:ea typeface="宋体" panose="02010600030101010101" pitchFamily="2" charset="-122"/>
                          </a:rPr>
                          <m:t>𝟏</m:t>
                        </m:r>
                      </m:sub>
                    </m:sSub>
                    <m:r>
                      <a:rPr lang="en-US" altLang="zh-CN" sz="1600" b="1" i="1" smtClean="0">
                        <a:latin typeface="Cambria Math" panose="02040503050406030204" pitchFamily="18" charset="0"/>
                        <a:ea typeface="宋体" panose="02010600030101010101" pitchFamily="2" charset="-122"/>
                      </a:rPr>
                      <m:t>,</m:t>
                    </m:r>
                  </m:oMath>
                </a14:m>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𝒙</m:t>
                        </m:r>
                      </m:e>
                      <m:sub>
                        <m:r>
                          <a:rPr lang="en-US" altLang="zh-CN" sz="1600" b="1" i="1" smtClean="0">
                            <a:latin typeface="Cambria Math" panose="02040503050406030204" pitchFamily="18" charset="0"/>
                            <a:ea typeface="宋体" panose="02010600030101010101" pitchFamily="2" charset="-122"/>
                          </a:rPr>
                          <m:t>𝟐</m:t>
                        </m:r>
                      </m:sub>
                    </m:sSub>
                    <m:r>
                      <a:rPr lang="en-US" altLang="zh-CN" sz="1600" b="1" i="1" smtClean="0">
                        <a:latin typeface="Cambria Math" panose="02040503050406030204" pitchFamily="18" charset="0"/>
                        <a:ea typeface="宋体" panose="02010600030101010101" pitchFamily="2" charset="-122"/>
                      </a:rPr>
                      <m:t>…</m:t>
                    </m:r>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𝒙</m:t>
                        </m:r>
                      </m:e>
                      <m:sub>
                        <m:r>
                          <a:rPr lang="en-US" altLang="zh-CN" sz="1600" b="1" i="1" smtClean="0">
                            <a:latin typeface="Cambria Math" panose="02040503050406030204" pitchFamily="18" charset="0"/>
                            <a:ea typeface="宋体" panose="02010600030101010101" pitchFamily="2" charset="-122"/>
                          </a:rPr>
                          <m:t>𝒏</m:t>
                        </m:r>
                      </m:sub>
                    </m:sSub>
                    <m:r>
                      <a:rPr lang="en-US" altLang="zh-CN" sz="1600" b="1" i="1" smtClean="0">
                        <a:latin typeface="Cambria Math" panose="02040503050406030204" pitchFamily="18" charset="0"/>
                        <a:ea typeface="宋体" panose="02010600030101010101" pitchFamily="2" charset="-122"/>
                      </a:rPr>
                      <m:t>)</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的各个分量排成递减和递增后，记作</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p>
              <a:p>
                <a:pPr algn="ctr">
                  <a:spcBef>
                    <a:spcPts val="0"/>
                  </a:spcBef>
                </a:pP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宋体" panose="02010600030101010101" pitchFamily="2" charset="-122"/>
                      </a:rPr>
                      <m:t>=(</m:t>
                    </m:r>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𝒙</m:t>
                        </m:r>
                      </m:e>
                      <m:sub>
                        <m:r>
                          <a:rPr lang="en-US" altLang="zh-CN" sz="1600" b="1" i="1" smtClean="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𝟏</m:t>
                        </m:r>
                        <m:r>
                          <a:rPr lang="en-US" altLang="zh-CN" sz="1600" b="1" i="1" smtClean="0">
                            <a:latin typeface="Cambria Math" panose="02040503050406030204" pitchFamily="18" charset="0"/>
                            <a:ea typeface="宋体" panose="02010600030101010101" pitchFamily="2" charset="-122"/>
                          </a:rPr>
                          <m:t>]</m:t>
                        </m:r>
                      </m:sub>
                    </m:sSub>
                    <m:r>
                      <a:rPr lang="en-US" altLang="zh-CN" sz="1600" b="1" i="1">
                        <a:latin typeface="Cambria Math" panose="02040503050406030204" pitchFamily="18" charset="0"/>
                        <a:ea typeface="宋体" panose="02010600030101010101" pitchFamily="2" charset="-122"/>
                      </a:rPr>
                      <m:t>,</m:t>
                    </m:r>
                  </m:oMath>
                </a14:m>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𝒙</m:t>
                        </m:r>
                      </m:e>
                      <m:sub>
                        <m:r>
                          <a:rPr lang="en-US" altLang="zh-CN" sz="1600" b="1" i="1" smtClean="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𝟐</m:t>
                        </m:r>
                        <m:r>
                          <a:rPr lang="en-US" altLang="zh-CN" sz="1600" b="1" i="1" smtClean="0">
                            <a:latin typeface="Cambria Math" panose="02040503050406030204" pitchFamily="18" charset="0"/>
                            <a:ea typeface="宋体" panose="02010600030101010101" pitchFamily="2" charset="-122"/>
                          </a:rPr>
                          <m:t>]</m:t>
                        </m:r>
                      </m:sub>
                    </m:sSub>
                    <m:r>
                      <a:rPr lang="en-US" altLang="zh-CN" sz="1600" b="1" i="1">
                        <a:latin typeface="Cambria Math" panose="02040503050406030204" pitchFamily="18" charset="0"/>
                        <a:ea typeface="宋体" panose="02010600030101010101" pitchFamily="2" charset="-122"/>
                      </a:rPr>
                      <m:t>…</m:t>
                    </m:r>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𝒙</m:t>
                        </m:r>
                      </m:e>
                      <m:sub>
                        <m:r>
                          <a:rPr lang="en-US" altLang="zh-CN" sz="1600" b="1" i="1" smtClean="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𝒏</m:t>
                        </m:r>
                        <m:r>
                          <a:rPr lang="en-US" altLang="zh-CN" sz="1600" b="1" i="1" smtClean="0">
                            <a:latin typeface="Cambria Math" panose="02040503050406030204" pitchFamily="18" charset="0"/>
                            <a:ea typeface="宋体" panose="02010600030101010101" pitchFamily="2" charset="-122"/>
                          </a:rPr>
                          <m:t>]</m:t>
                        </m:r>
                      </m:sub>
                    </m:sSub>
                    <m:r>
                      <a:rPr lang="en-US" altLang="zh-CN" sz="1600" b="1" i="1">
                        <a:latin typeface="Cambria Math" panose="02040503050406030204" pitchFamily="18" charset="0"/>
                        <a:ea typeface="宋体" panose="02010600030101010101" pitchFamily="2" charset="-122"/>
                      </a:rPr>
                      <m:t>)</m:t>
                    </m:r>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spcBef>
                    <a:spcPts val="0"/>
                  </a:spcBef>
                </a:pP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宋体" panose="02010600030101010101" pitchFamily="2" charset="-122"/>
                      </a:rPr>
                      <m:t>=(</m:t>
                    </m:r>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𝒙</m:t>
                        </m:r>
                      </m:e>
                      <m:sub>
                        <m:r>
                          <a:rPr lang="en-US" altLang="zh-CN" sz="1600" b="1" i="1" smtClean="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𝟏</m:t>
                        </m:r>
                        <m:r>
                          <a:rPr lang="en-US" altLang="zh-CN" sz="1600" b="1" i="1" smtClean="0">
                            <a:latin typeface="Cambria Math" panose="02040503050406030204" pitchFamily="18" charset="0"/>
                            <a:ea typeface="宋体" panose="02010600030101010101" pitchFamily="2" charset="-122"/>
                          </a:rPr>
                          <m:t>)</m:t>
                        </m:r>
                      </m:sub>
                    </m:sSub>
                    <m:r>
                      <a:rPr lang="en-US" altLang="zh-CN" sz="1600" b="1" i="1">
                        <a:latin typeface="Cambria Math" panose="02040503050406030204" pitchFamily="18" charset="0"/>
                        <a:ea typeface="宋体" panose="02010600030101010101" pitchFamily="2" charset="-122"/>
                      </a:rPr>
                      <m:t>,</m:t>
                    </m:r>
                  </m:oMath>
                </a14:m>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𝒙</m:t>
                        </m:r>
                      </m:e>
                      <m:sub>
                        <m:r>
                          <a:rPr lang="en-US" altLang="zh-CN" sz="1600" b="1" i="1" smtClean="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𝟐</m:t>
                        </m:r>
                        <m:r>
                          <a:rPr lang="en-US" altLang="zh-CN" sz="1600" b="1" i="1" smtClean="0">
                            <a:latin typeface="Cambria Math" panose="02040503050406030204" pitchFamily="18" charset="0"/>
                            <a:ea typeface="宋体" panose="02010600030101010101" pitchFamily="2" charset="-122"/>
                          </a:rPr>
                          <m:t>)</m:t>
                        </m:r>
                      </m:sub>
                    </m:sSub>
                    <m:r>
                      <a:rPr lang="en-US" altLang="zh-CN" sz="1600" b="1" i="1">
                        <a:latin typeface="Cambria Math" panose="02040503050406030204" pitchFamily="18" charset="0"/>
                        <a:ea typeface="宋体" panose="02010600030101010101" pitchFamily="2" charset="-122"/>
                      </a:rPr>
                      <m:t>…</m:t>
                    </m:r>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𝒙</m:t>
                        </m:r>
                      </m:e>
                      <m:sub>
                        <m:r>
                          <a:rPr lang="en-US" altLang="zh-CN" sz="1600" b="1" i="1" smtClean="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𝒏</m:t>
                        </m:r>
                        <m:r>
                          <a:rPr lang="en-US" altLang="zh-CN" sz="1600" b="1" i="1" smtClean="0">
                            <a:latin typeface="Cambria Math" panose="02040503050406030204" pitchFamily="18" charset="0"/>
                            <a:ea typeface="宋体" panose="02010600030101010101" pitchFamily="2" charset="-122"/>
                          </a:rPr>
                          <m:t>)</m:t>
                        </m:r>
                      </m:sub>
                    </m:sSub>
                    <m:r>
                      <a:rPr lang="en-US" altLang="zh-CN" sz="1600" b="1" i="1">
                        <a:latin typeface="Cambria Math" panose="02040503050406030204" pitchFamily="18" charset="0"/>
                        <a:ea typeface="宋体" panose="02010600030101010101" pitchFamily="2" charset="-122"/>
                      </a:rPr>
                      <m:t>)</m:t>
                    </m:r>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Def2</a:t>
                </a: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受控关系</a:t>
                </a: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en-US" altLang="zh-CN" sz="1600" b="1" i="1" smtClean="0">
                        <a:latin typeface="Cambria Math" panose="02040503050406030204" pitchFamily="18" charset="0"/>
                        <a:ea typeface="宋体" panose="02010600030101010101" pitchFamily="2" charset="-122"/>
                      </a:rPr>
                      <m:t>,</m:t>
                    </m:r>
                    <m:r>
                      <a:rPr lang="en-US" altLang="zh-CN" sz="1600" b="1" i="1" smtClean="0">
                        <a:latin typeface="Cambria Math" panose="02040503050406030204" pitchFamily="18" charset="0"/>
                        <a:ea typeface="宋体" panose="02010600030101010101" pitchFamily="2" charset="-122"/>
                      </a:rPr>
                      <m:t>𝒚</m:t>
                    </m:r>
                    <m:r>
                      <a:rPr lang="en-US" altLang="zh-CN" sz="1600" b="1" i="1">
                        <a:latin typeface="Cambria Math" panose="02040503050406030204" pitchFamily="18" charset="0"/>
                        <a:ea typeface="Cambria Math" panose="02040503050406030204" pitchFamily="18" charset="0"/>
                      </a:rPr>
                      <m:t>∈</m:t>
                    </m:r>
                    <m:sSup>
                      <m:sSupPr>
                        <m:ctrlPr>
                          <a:rPr lang="en-US" altLang="zh-CN" sz="1600" b="1" i="1">
                            <a:latin typeface="Cambria Math" panose="02040503050406030204" pitchFamily="18" charset="0"/>
                            <a:ea typeface="Cambria Math" panose="02040503050406030204" pitchFamily="18" charset="0"/>
                          </a:rPr>
                        </m:ctrlPr>
                      </m:sSupPr>
                      <m:e>
                        <m:r>
                          <a:rPr lang="en-US" altLang="zh-CN" sz="1600" b="1" i="1">
                            <a:latin typeface="Cambria Math" panose="02040503050406030204" pitchFamily="18" charset="0"/>
                            <a:ea typeface="Cambria Math" panose="02040503050406030204" pitchFamily="18" charset="0"/>
                          </a:rPr>
                          <m:t>𝑹</m:t>
                        </m:r>
                      </m:e>
                      <m:sup>
                        <m:r>
                          <m:rPr>
                            <m:sty m:val="p"/>
                          </m:rPr>
                          <a:rPr lang="en-US" altLang="zh-CN" sz="1600" b="1" i="1">
                            <a:latin typeface="Cambria Math" panose="02040503050406030204" pitchFamily="18" charset="0"/>
                            <a:ea typeface="Cambria Math" panose="02040503050406030204" pitchFamily="18" charset="0"/>
                          </a:rPr>
                          <m:t>n</m:t>
                        </m:r>
                      </m:sup>
                    </m:sSup>
                  </m:oMath>
                </a14:m>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宋体" panose="02010600030101010101" pitchFamily="2" charset="-122"/>
                          </a:rPr>
                        </m:ctrlPr>
                      </m:sSubPr>
                      <m:e>
                        <m:r>
                          <a:rPr lang="en-US" altLang="zh-CN" sz="1600" b="1" i="1" smtClean="0">
                            <a:latin typeface="Cambria Math" panose="02040503050406030204" pitchFamily="18" charset="0"/>
                            <a:ea typeface="宋体" panose="02010600030101010101" pitchFamily="2" charset="-122"/>
                          </a:rPr>
                          <m:t>𝒆</m:t>
                        </m:r>
                      </m:e>
                      <m:sub>
                        <m:r>
                          <a:rPr lang="en-US" altLang="zh-CN" sz="1600" b="1" i="1">
                            <a:latin typeface="Cambria Math" panose="02040503050406030204" pitchFamily="18" charset="0"/>
                            <a:ea typeface="宋体" panose="02010600030101010101" pitchFamily="2" charset="-122"/>
                          </a:rPr>
                          <m:t>𝟏</m:t>
                        </m:r>
                      </m:sub>
                    </m:sSub>
                    <m:r>
                      <a:rPr lang="en-US" altLang="zh-CN" sz="1600" b="1" i="1">
                        <a:latin typeface="Cambria Math" panose="02040503050406030204" pitchFamily="18" charset="0"/>
                        <a:ea typeface="宋体" panose="02010600030101010101" pitchFamily="2" charset="-122"/>
                      </a:rPr>
                      <m:t>,</m:t>
                    </m:r>
                  </m:oMath>
                </a14:m>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宋体" panose="02010600030101010101" pitchFamily="2" charset="-122"/>
                          </a:rPr>
                        </m:ctrlPr>
                      </m:sSubPr>
                      <m:e>
                        <m:r>
                          <a:rPr lang="en-US" altLang="zh-CN" sz="1600" b="1" i="1" smtClean="0">
                            <a:latin typeface="Cambria Math" panose="02040503050406030204" pitchFamily="18" charset="0"/>
                            <a:ea typeface="宋体" panose="02010600030101010101" pitchFamily="2" charset="-122"/>
                          </a:rPr>
                          <m:t>𝒆</m:t>
                        </m:r>
                      </m:e>
                      <m:sub>
                        <m:r>
                          <a:rPr lang="en-US" altLang="zh-CN" sz="1600" b="1" i="1">
                            <a:latin typeface="Cambria Math" panose="02040503050406030204" pitchFamily="18" charset="0"/>
                            <a:ea typeface="宋体" panose="02010600030101010101" pitchFamily="2" charset="-122"/>
                          </a:rPr>
                          <m:t>𝟐</m:t>
                        </m:r>
                      </m:sub>
                    </m:sSub>
                    <m:r>
                      <a:rPr lang="en-US" altLang="zh-CN" sz="1600" b="1" i="1">
                        <a:latin typeface="Cambria Math" panose="02040503050406030204" pitchFamily="18" charset="0"/>
                        <a:ea typeface="宋体" panose="02010600030101010101" pitchFamily="2" charset="-122"/>
                      </a:rPr>
                      <m:t>…</m:t>
                    </m:r>
                    <m:sSub>
                      <m:sSubPr>
                        <m:ctrlPr>
                          <a:rPr lang="en-US" altLang="zh-CN" sz="1600" b="1" i="1">
                            <a:latin typeface="Cambria Math" panose="02040503050406030204" pitchFamily="18" charset="0"/>
                            <a:ea typeface="宋体" panose="02010600030101010101" pitchFamily="2" charset="-122"/>
                          </a:rPr>
                        </m:ctrlPr>
                      </m:sSubPr>
                      <m:e>
                        <m:r>
                          <a:rPr lang="en-US" altLang="zh-CN" sz="1600" b="1" i="1" smtClean="0">
                            <a:latin typeface="Cambria Math" panose="02040503050406030204" pitchFamily="18" charset="0"/>
                            <a:ea typeface="宋体" panose="02010600030101010101" pitchFamily="2" charset="-122"/>
                          </a:rPr>
                          <m:t>𝒆</m:t>
                        </m:r>
                      </m:e>
                      <m:sub>
                        <m:r>
                          <a:rPr lang="en-US" altLang="zh-CN" sz="1600" b="1" i="1">
                            <a:latin typeface="Cambria Math" panose="02040503050406030204" pitchFamily="18" charset="0"/>
                            <a:ea typeface="宋体" panose="02010600030101010101" pitchFamily="2" charset="-122"/>
                          </a:rPr>
                          <m:t>𝒏</m:t>
                        </m:r>
                      </m:sub>
                    </m:sSub>
                    <m:r>
                      <a:rPr lang="zh-CN" altLang="en-US" sz="1600" b="1" i="1" smtClean="0">
                        <a:latin typeface="Cambria Math" panose="02040503050406030204" pitchFamily="18" charset="0"/>
                        <a:ea typeface="宋体" panose="02010600030101010101" pitchFamily="2" charset="-122"/>
                      </a:rPr>
                      <m:t>为</m:t>
                    </m:r>
                    <m:sSup>
                      <m:sSupPr>
                        <m:ctrlPr>
                          <a:rPr lang="en-US" altLang="zh-CN" sz="1600" b="1" i="1">
                            <a:latin typeface="Cambria Math" panose="02040503050406030204" pitchFamily="18" charset="0"/>
                            <a:ea typeface="Cambria Math" panose="02040503050406030204" pitchFamily="18" charset="0"/>
                          </a:rPr>
                        </m:ctrlPr>
                      </m:sSupPr>
                      <m:e>
                        <m:r>
                          <a:rPr lang="en-US" altLang="zh-CN" sz="1600" b="1" i="1">
                            <a:latin typeface="Cambria Math" panose="02040503050406030204" pitchFamily="18" charset="0"/>
                            <a:ea typeface="Cambria Math" panose="02040503050406030204" pitchFamily="18" charset="0"/>
                          </a:rPr>
                          <m:t>𝑹</m:t>
                        </m:r>
                      </m:e>
                      <m:sup>
                        <m:r>
                          <m:rPr>
                            <m:sty m:val="p"/>
                          </m:rPr>
                          <a:rPr lang="en-US" altLang="zh-CN" sz="1600" b="1" i="1">
                            <a:latin typeface="Cambria Math" panose="02040503050406030204" pitchFamily="18" charset="0"/>
                            <a:ea typeface="Cambria Math" panose="02040503050406030204" pitchFamily="18" charset="0"/>
                          </a:rPr>
                          <m:t>n</m:t>
                        </m:r>
                      </m:sup>
                    </m:sSup>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上的单位向量，则：</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若</a:t>
                </a:r>
                <a14:m>
                  <m:oMath xmlns:m="http://schemas.openxmlformats.org/officeDocument/2006/math">
                    <m:r>
                      <a:rPr lang="en-US" altLang="zh-CN" sz="1600" i="1" smtClean="0">
                        <a:latin typeface="Cambria Math" panose="02040503050406030204" pitchFamily="18" charset="0"/>
                        <a:ea typeface="Cambria Math" panose="02040503050406030204" pitchFamily="18" charset="0"/>
                      </a:rPr>
                      <m:t>∃</m:t>
                    </m:r>
                    <m:r>
                      <m:rPr>
                        <m:sty m:val="p"/>
                      </m:rPr>
                      <a:rPr lang="en-US" altLang="zh-CN" sz="1600" i="1">
                        <a:latin typeface="Cambria Math" panose="02040503050406030204" pitchFamily="18" charset="0"/>
                        <a:ea typeface="宋体" panose="02010600030101010101" pitchFamily="2" charset="-122"/>
                      </a:rPr>
                      <m:t>k</m:t>
                    </m:r>
                    <m:r>
                      <a:rPr lang="en-US" altLang="zh-CN" sz="1600" b="0" i="1" smtClean="0">
                        <a:latin typeface="Cambria Math" panose="02040503050406030204" pitchFamily="18" charset="0"/>
                        <a:ea typeface="宋体" panose="02010600030101010101" pitchFamily="2" charset="-122"/>
                      </a:rPr>
                      <m:t>=1…</m:t>
                    </m:r>
                    <m:r>
                      <m:rPr>
                        <m:sty m:val="p"/>
                      </m:rPr>
                      <a:rPr lang="en-US" altLang="zh-CN" sz="1600" i="1">
                        <a:latin typeface="Cambria Math" panose="02040503050406030204" pitchFamily="18" charset="0"/>
                        <a:ea typeface="宋体" panose="02010600030101010101" pitchFamily="2" charset="-122"/>
                      </a:rPr>
                      <m:t>n</m:t>
                    </m:r>
                    <m:r>
                      <a:rPr lang="en-US" altLang="zh-CN" sz="1600" i="1">
                        <a:latin typeface="Cambria Math" panose="02040503050406030204" pitchFamily="18" charset="0"/>
                        <a:ea typeface="宋体" panose="02010600030101010101" pitchFamily="2" charset="-122"/>
                      </a:rPr>
                      <m:t>−1, </m:t>
                    </m:r>
                  </m:oMath>
                </a14:m>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1600" b="0" i="1" smtClean="0">
                            <a:latin typeface="Cambria Math" panose="02040503050406030204" pitchFamily="18" charset="0"/>
                            <a:ea typeface="宋体" panose="02010600030101010101" pitchFamily="2" charset="-122"/>
                          </a:rPr>
                        </m:ctrlPr>
                      </m:sSupPr>
                      <m:e>
                        <m:r>
                          <a:rPr lang="en-US" altLang="zh-CN" sz="160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𝒙</m:t>
                        </m:r>
                        <m:r>
                          <a:rPr lang="en-US" altLang="zh-CN" sz="1600" b="1" i="1">
                            <a:latin typeface="Cambria Math" panose="02040503050406030204" pitchFamily="18" charset="0"/>
                            <a:ea typeface="Cambria Math" panose="02040503050406030204" pitchFamily="18" charset="0"/>
                          </a:rPr>
                          <m:t>↓</m:t>
                        </m:r>
                        <m:r>
                          <a:rPr lang="en-US" altLang="zh-CN" sz="1600">
                            <a:latin typeface="Cambria Math" panose="02040503050406030204" pitchFamily="18" charset="0"/>
                            <a:ea typeface="Cambria Math" panose="02040503050406030204" pitchFamily="18" charset="0"/>
                          </a:rPr>
                          <m:t>)</m:t>
                        </m:r>
                        <m:r>
                          <m:rPr>
                            <m:nor/>
                          </m:rPr>
                          <a:rPr lang="en-US" altLang="zh-CN" sz="1600" dirty="0">
                            <a:latin typeface="Times New Roman" panose="02020603050405020304" pitchFamily="18" charset="0"/>
                            <a:ea typeface="宋体" panose="02010600030101010101" pitchFamily="2" charset="-122"/>
                            <a:cs typeface="Times New Roman" panose="02020603050405020304" pitchFamily="18" charset="0"/>
                          </a:rPr>
                          <m:t> </m:t>
                        </m:r>
                      </m:e>
                      <m:sup>
                        <m:r>
                          <a:rPr lang="en-US" altLang="zh-CN" sz="1600" b="0" i="1" smtClean="0">
                            <a:latin typeface="Cambria Math" panose="02040503050406030204" pitchFamily="18" charset="0"/>
                            <a:ea typeface="宋体" panose="02010600030101010101" pitchFamily="2" charset="-122"/>
                          </a:rPr>
                          <m:t>𝑇</m:t>
                        </m:r>
                      </m:sup>
                    </m:sSup>
                    <m:nary>
                      <m:naryPr>
                        <m:chr m:val="∑"/>
                        <m:ctrlPr>
                          <a:rPr lang="en-US" altLang="zh-CN" sz="1600" b="0" i="1" smtClean="0">
                            <a:latin typeface="Cambria Math" panose="02040503050406030204" pitchFamily="18" charset="0"/>
                            <a:ea typeface="宋体" panose="02010600030101010101" pitchFamily="2" charset="-122"/>
                          </a:rPr>
                        </m:ctrlPr>
                      </m:naryPr>
                      <m:sub>
                        <m:r>
                          <m:rPr>
                            <m:brk m:alnAt="23"/>
                          </m:rPr>
                          <a:rPr lang="en-US" altLang="zh-CN" sz="1600" b="0" i="1" smtClean="0">
                            <a:latin typeface="Cambria Math" panose="02040503050406030204" pitchFamily="18" charset="0"/>
                            <a:ea typeface="宋体" panose="02010600030101010101" pitchFamily="2" charset="-122"/>
                          </a:rPr>
                          <m:t>𝑖</m:t>
                        </m:r>
                        <m:r>
                          <a:rPr lang="en-US" altLang="zh-CN" sz="1600" b="0" i="1" smtClean="0">
                            <a:latin typeface="Cambria Math" panose="02040503050406030204" pitchFamily="18" charset="0"/>
                            <a:ea typeface="宋体" panose="02010600030101010101" pitchFamily="2" charset="-122"/>
                          </a:rPr>
                          <m:t>=1</m:t>
                        </m:r>
                      </m:sub>
                      <m:sup>
                        <m:r>
                          <m:rPr>
                            <m:sty m:val="p"/>
                          </m:rPr>
                          <a:rPr lang="en-US" altLang="zh-CN" sz="1600" i="1">
                            <a:latin typeface="Cambria Math" panose="02040503050406030204" pitchFamily="18" charset="0"/>
                            <a:ea typeface="宋体" panose="02010600030101010101" pitchFamily="2" charset="-122"/>
                          </a:rPr>
                          <m:t>k</m:t>
                        </m:r>
                      </m:sup>
                      <m:e>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𝒆</m:t>
                            </m:r>
                          </m:e>
                          <m:sub>
                            <m:r>
                              <a:rPr lang="en-US" altLang="zh-CN" sz="1600" b="1" i="1" smtClean="0">
                                <a:latin typeface="Cambria Math" panose="02040503050406030204" pitchFamily="18" charset="0"/>
                                <a:ea typeface="宋体" panose="02010600030101010101" pitchFamily="2" charset="-122"/>
                              </a:rPr>
                              <m:t>𝒊</m:t>
                            </m:r>
                          </m:sub>
                        </m:sSub>
                      </m:e>
                    </m:nary>
                    <m:r>
                      <a:rPr lang="en-US" altLang="zh-CN" sz="1600" b="0" i="1" smtClean="0">
                        <a:latin typeface="Cambria Math" panose="02040503050406030204" pitchFamily="18" charset="0"/>
                        <a:ea typeface="宋体" panose="02010600030101010101" pitchFamily="2" charset="-122"/>
                      </a:rPr>
                      <m:t>≤</m:t>
                    </m:r>
                    <m:sSup>
                      <m:sSupPr>
                        <m:ctrlPr>
                          <a:rPr lang="en-US" altLang="zh-CN" sz="1600" i="1">
                            <a:latin typeface="Cambria Math" panose="02040503050406030204" pitchFamily="18" charset="0"/>
                            <a:ea typeface="宋体" panose="02010600030101010101" pitchFamily="2" charset="-122"/>
                          </a:rPr>
                        </m:ctrlPr>
                      </m:sSupPr>
                      <m:e>
                        <m:r>
                          <a:rPr lang="en-US" altLang="zh-CN" sz="1600">
                            <a:latin typeface="Cambria Math" panose="02040503050406030204" pitchFamily="18" charset="0"/>
                            <a:ea typeface="宋体" panose="02010600030101010101" pitchFamily="2" charset="-122"/>
                          </a:rPr>
                          <m:t>(</m:t>
                        </m:r>
                        <m:r>
                          <a:rPr lang="en-US" altLang="zh-CN" sz="1600" b="1" i="1" smtClean="0">
                            <a:latin typeface="Cambria Math" panose="02040503050406030204" pitchFamily="18" charset="0"/>
                            <a:ea typeface="宋体" panose="02010600030101010101" pitchFamily="2" charset="-122"/>
                          </a:rPr>
                          <m:t>𝒚</m:t>
                        </m:r>
                        <m:r>
                          <a:rPr lang="en-US" altLang="zh-CN" sz="1600" b="1" i="1">
                            <a:latin typeface="Cambria Math" panose="02040503050406030204" pitchFamily="18" charset="0"/>
                            <a:ea typeface="Cambria Math" panose="02040503050406030204" pitchFamily="18" charset="0"/>
                          </a:rPr>
                          <m:t>↓</m:t>
                        </m:r>
                        <m:r>
                          <a:rPr lang="en-US" altLang="zh-CN" sz="1600">
                            <a:latin typeface="Cambria Math" panose="02040503050406030204" pitchFamily="18" charset="0"/>
                            <a:ea typeface="Cambria Math" panose="02040503050406030204" pitchFamily="18" charset="0"/>
                          </a:rPr>
                          <m:t>)</m:t>
                        </m:r>
                        <m:r>
                          <m:rPr>
                            <m:nor/>
                          </m:rPr>
                          <a:rPr lang="en-US" altLang="zh-CN" sz="1600" dirty="0">
                            <a:latin typeface="Times New Roman" panose="02020603050405020304" pitchFamily="18" charset="0"/>
                            <a:ea typeface="宋体" panose="02010600030101010101" pitchFamily="2" charset="-122"/>
                            <a:cs typeface="Times New Roman" panose="02020603050405020304" pitchFamily="18" charset="0"/>
                          </a:rPr>
                          <m:t> </m:t>
                        </m:r>
                      </m:e>
                      <m:sup>
                        <m:r>
                          <a:rPr lang="en-US" altLang="zh-CN" sz="1600" i="1">
                            <a:latin typeface="Cambria Math" panose="02040503050406030204" pitchFamily="18" charset="0"/>
                            <a:ea typeface="宋体" panose="02010600030101010101" pitchFamily="2" charset="-122"/>
                          </a:rPr>
                          <m:t>𝑇</m:t>
                        </m:r>
                      </m:sup>
                    </m:sSup>
                    <m:nary>
                      <m:naryPr>
                        <m:chr m:val="∑"/>
                        <m:ctrlPr>
                          <a:rPr lang="en-US" altLang="zh-CN" sz="1600" i="1">
                            <a:latin typeface="Cambria Math" panose="02040503050406030204" pitchFamily="18" charset="0"/>
                            <a:ea typeface="宋体" panose="02010600030101010101" pitchFamily="2" charset="-122"/>
                          </a:rPr>
                        </m:ctrlPr>
                      </m:naryPr>
                      <m:sub>
                        <m:r>
                          <m:rPr>
                            <m:brk m:alnAt="23"/>
                          </m:rPr>
                          <a:rPr lang="en-US" altLang="zh-CN" sz="1600" i="1">
                            <a:latin typeface="Cambria Math" panose="02040503050406030204" pitchFamily="18" charset="0"/>
                            <a:ea typeface="宋体" panose="02010600030101010101" pitchFamily="2" charset="-122"/>
                          </a:rPr>
                          <m:t>𝑖</m:t>
                        </m:r>
                        <m:r>
                          <a:rPr lang="en-US" altLang="zh-CN" sz="1600" i="1">
                            <a:latin typeface="Cambria Math" panose="02040503050406030204" pitchFamily="18" charset="0"/>
                            <a:ea typeface="宋体" panose="02010600030101010101" pitchFamily="2" charset="-122"/>
                          </a:rPr>
                          <m:t>=1</m:t>
                        </m:r>
                      </m:sub>
                      <m:sup>
                        <m:r>
                          <a:rPr lang="en-US" altLang="zh-CN" sz="1600" b="0" i="1" smtClean="0">
                            <a:latin typeface="Cambria Math" panose="02040503050406030204" pitchFamily="18" charset="0"/>
                            <a:ea typeface="宋体" panose="02010600030101010101" pitchFamily="2" charset="-122"/>
                          </a:rPr>
                          <m:t>𝑘</m:t>
                        </m:r>
                      </m:sup>
                      <m:e>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𝒆</m:t>
                            </m:r>
                          </m:e>
                          <m:sub>
                            <m:r>
                              <a:rPr lang="en-US" altLang="zh-CN" sz="1600" b="1" i="1">
                                <a:latin typeface="Cambria Math" panose="02040503050406030204" pitchFamily="18" charset="0"/>
                                <a:ea typeface="宋体" panose="02010600030101010101" pitchFamily="2" charset="-122"/>
                              </a:rPr>
                              <m:t>𝒊</m:t>
                            </m:r>
                          </m:sub>
                        </m:sSub>
                      </m:e>
                    </m:nary>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1600" i="1">
                            <a:latin typeface="Cambria Math" panose="02040503050406030204" pitchFamily="18" charset="0"/>
                            <a:ea typeface="宋体" panose="02010600030101010101" pitchFamily="2" charset="-122"/>
                          </a:rPr>
                        </m:ctrlPr>
                      </m:sSupPr>
                      <m:e>
                        <m:r>
                          <a:rPr lang="en-US" altLang="zh-CN" sz="160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𝒙</m:t>
                        </m:r>
                        <m:r>
                          <a:rPr lang="en-US" altLang="zh-CN" sz="1600" b="1" i="1">
                            <a:latin typeface="Cambria Math" panose="02040503050406030204" pitchFamily="18" charset="0"/>
                            <a:ea typeface="Cambria Math" panose="02040503050406030204" pitchFamily="18" charset="0"/>
                          </a:rPr>
                          <m:t>↓</m:t>
                        </m:r>
                        <m:r>
                          <a:rPr lang="en-US" altLang="zh-CN" sz="1600">
                            <a:latin typeface="Cambria Math" panose="02040503050406030204" pitchFamily="18" charset="0"/>
                            <a:ea typeface="Cambria Math" panose="02040503050406030204" pitchFamily="18" charset="0"/>
                          </a:rPr>
                          <m:t>)</m:t>
                        </m:r>
                        <m:r>
                          <m:rPr>
                            <m:nor/>
                          </m:rPr>
                          <a:rPr lang="en-US" altLang="zh-CN" sz="1600" dirty="0">
                            <a:latin typeface="Times New Roman" panose="02020603050405020304" pitchFamily="18" charset="0"/>
                            <a:ea typeface="宋体" panose="02010600030101010101" pitchFamily="2" charset="-122"/>
                            <a:cs typeface="Times New Roman" panose="02020603050405020304" pitchFamily="18" charset="0"/>
                          </a:rPr>
                          <m:t> </m:t>
                        </m:r>
                      </m:e>
                      <m:sup>
                        <m:r>
                          <a:rPr lang="en-US" altLang="zh-CN" sz="1600" i="1">
                            <a:latin typeface="Cambria Math" panose="02040503050406030204" pitchFamily="18" charset="0"/>
                            <a:ea typeface="宋体" panose="02010600030101010101" pitchFamily="2" charset="-122"/>
                          </a:rPr>
                          <m:t>𝑇</m:t>
                        </m:r>
                      </m:sup>
                    </m:sSup>
                    <m:nary>
                      <m:naryPr>
                        <m:chr m:val="∑"/>
                        <m:ctrlPr>
                          <a:rPr lang="en-US" altLang="zh-CN" sz="1600" i="1">
                            <a:latin typeface="Cambria Math" panose="02040503050406030204" pitchFamily="18" charset="0"/>
                            <a:ea typeface="宋体" panose="02010600030101010101" pitchFamily="2" charset="-122"/>
                          </a:rPr>
                        </m:ctrlPr>
                      </m:naryPr>
                      <m:sub>
                        <m:r>
                          <m:rPr>
                            <m:brk m:alnAt="23"/>
                          </m:rPr>
                          <a:rPr lang="en-US" altLang="zh-CN" sz="1600" i="1">
                            <a:latin typeface="Cambria Math" panose="02040503050406030204" pitchFamily="18" charset="0"/>
                            <a:ea typeface="宋体" panose="02010600030101010101" pitchFamily="2" charset="-122"/>
                          </a:rPr>
                          <m:t>𝑖</m:t>
                        </m:r>
                        <m:r>
                          <a:rPr lang="en-US" altLang="zh-CN" sz="1600" i="1">
                            <a:latin typeface="Cambria Math" panose="02040503050406030204" pitchFamily="18" charset="0"/>
                            <a:ea typeface="宋体" panose="02010600030101010101" pitchFamily="2" charset="-122"/>
                          </a:rPr>
                          <m:t>=1</m:t>
                        </m:r>
                      </m:sub>
                      <m:sup>
                        <m:r>
                          <a:rPr lang="en-US" altLang="zh-CN" sz="1600" i="1">
                            <a:latin typeface="Cambria Math" panose="02040503050406030204" pitchFamily="18" charset="0"/>
                            <a:ea typeface="宋体" panose="02010600030101010101" pitchFamily="2" charset="-122"/>
                          </a:rPr>
                          <m:t>𝑛</m:t>
                        </m:r>
                      </m:sup>
                      <m:e>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𝒆</m:t>
                            </m:r>
                          </m:e>
                          <m:sub>
                            <m:r>
                              <a:rPr lang="en-US" altLang="zh-CN" sz="1600" b="1" i="1">
                                <a:latin typeface="Cambria Math" panose="02040503050406030204" pitchFamily="18" charset="0"/>
                                <a:ea typeface="宋体" panose="02010600030101010101" pitchFamily="2" charset="-122"/>
                              </a:rPr>
                              <m:t>𝒊</m:t>
                            </m:r>
                          </m:sub>
                        </m:sSub>
                      </m:e>
                    </m:nary>
                    <m:r>
                      <a:rPr lang="en-US" altLang="zh-CN" sz="1600" b="0" i="1" smtClean="0">
                        <a:latin typeface="Cambria Math" panose="02040503050406030204" pitchFamily="18" charset="0"/>
                        <a:ea typeface="宋体" panose="02010600030101010101" pitchFamily="2" charset="-122"/>
                      </a:rPr>
                      <m:t>=</m:t>
                    </m:r>
                    <m:sSup>
                      <m:sSupPr>
                        <m:ctrlPr>
                          <a:rPr lang="en-US" altLang="zh-CN" sz="1600" i="1">
                            <a:latin typeface="Cambria Math" panose="02040503050406030204" pitchFamily="18" charset="0"/>
                            <a:ea typeface="宋体" panose="02010600030101010101" pitchFamily="2" charset="-122"/>
                          </a:rPr>
                        </m:ctrlPr>
                      </m:sSupPr>
                      <m:e>
                        <m:r>
                          <a:rPr lang="en-US" altLang="zh-CN" sz="160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𝒚</m:t>
                        </m:r>
                        <m:r>
                          <a:rPr lang="en-US" altLang="zh-CN" sz="1600" b="1" i="1">
                            <a:latin typeface="Cambria Math" panose="02040503050406030204" pitchFamily="18" charset="0"/>
                            <a:ea typeface="Cambria Math" panose="02040503050406030204" pitchFamily="18" charset="0"/>
                          </a:rPr>
                          <m:t>↓</m:t>
                        </m:r>
                        <m:r>
                          <a:rPr lang="en-US" altLang="zh-CN" sz="1600">
                            <a:latin typeface="Cambria Math" panose="02040503050406030204" pitchFamily="18" charset="0"/>
                            <a:ea typeface="Cambria Math" panose="02040503050406030204" pitchFamily="18" charset="0"/>
                          </a:rPr>
                          <m:t>)</m:t>
                        </m:r>
                        <m:r>
                          <m:rPr>
                            <m:nor/>
                          </m:rPr>
                          <a:rPr lang="en-US" altLang="zh-CN" sz="1600" dirty="0">
                            <a:latin typeface="Times New Roman" panose="02020603050405020304" pitchFamily="18" charset="0"/>
                            <a:ea typeface="宋体" panose="02010600030101010101" pitchFamily="2" charset="-122"/>
                            <a:cs typeface="Times New Roman" panose="02020603050405020304" pitchFamily="18" charset="0"/>
                          </a:rPr>
                          <m:t> </m:t>
                        </m:r>
                      </m:e>
                      <m:sup>
                        <m:r>
                          <a:rPr lang="en-US" altLang="zh-CN" sz="1600" i="1">
                            <a:latin typeface="Cambria Math" panose="02040503050406030204" pitchFamily="18" charset="0"/>
                            <a:ea typeface="宋体" panose="02010600030101010101" pitchFamily="2" charset="-122"/>
                          </a:rPr>
                          <m:t>𝑇</m:t>
                        </m:r>
                      </m:sup>
                    </m:sSup>
                    <m:nary>
                      <m:naryPr>
                        <m:chr m:val="∑"/>
                        <m:ctrlPr>
                          <a:rPr lang="en-US" altLang="zh-CN" sz="1600" i="1">
                            <a:latin typeface="Cambria Math" panose="02040503050406030204" pitchFamily="18" charset="0"/>
                            <a:ea typeface="宋体" panose="02010600030101010101" pitchFamily="2" charset="-122"/>
                          </a:rPr>
                        </m:ctrlPr>
                      </m:naryPr>
                      <m:sub>
                        <m:r>
                          <m:rPr>
                            <m:brk m:alnAt="23"/>
                          </m:rPr>
                          <a:rPr lang="en-US" altLang="zh-CN" sz="1600" i="1">
                            <a:latin typeface="Cambria Math" panose="02040503050406030204" pitchFamily="18" charset="0"/>
                            <a:ea typeface="宋体" panose="02010600030101010101" pitchFamily="2" charset="-122"/>
                          </a:rPr>
                          <m:t>𝑖</m:t>
                        </m:r>
                        <m:r>
                          <a:rPr lang="en-US" altLang="zh-CN" sz="1600" i="1">
                            <a:latin typeface="Cambria Math" panose="02040503050406030204" pitchFamily="18" charset="0"/>
                            <a:ea typeface="宋体" panose="02010600030101010101" pitchFamily="2" charset="-122"/>
                          </a:rPr>
                          <m:t>=1</m:t>
                        </m:r>
                      </m:sub>
                      <m:sup>
                        <m:r>
                          <a:rPr lang="en-US" altLang="zh-CN" sz="1600" i="1">
                            <a:latin typeface="Cambria Math" panose="02040503050406030204" pitchFamily="18" charset="0"/>
                            <a:ea typeface="宋体" panose="02010600030101010101" pitchFamily="2" charset="-122"/>
                          </a:rPr>
                          <m:t>𝑛</m:t>
                        </m:r>
                      </m:sup>
                      <m:e>
                        <m:sSub>
                          <m:sSubPr>
                            <m:ctrlPr>
                              <a:rPr lang="en-US" altLang="zh-CN" sz="1600" b="1" i="1">
                                <a:latin typeface="Cambria Math" panose="02040503050406030204" pitchFamily="18" charset="0"/>
                                <a:ea typeface="宋体" panose="02010600030101010101" pitchFamily="2" charset="-122"/>
                              </a:rPr>
                            </m:ctrlPr>
                          </m:sSubPr>
                          <m:e>
                            <m:r>
                              <a:rPr lang="en-US" altLang="zh-CN" sz="1600" b="1" i="1">
                                <a:latin typeface="Cambria Math" panose="02040503050406030204" pitchFamily="18" charset="0"/>
                                <a:ea typeface="宋体" panose="02010600030101010101" pitchFamily="2" charset="-122"/>
                              </a:rPr>
                              <m:t>𝒆</m:t>
                            </m:r>
                          </m:e>
                          <m:sub>
                            <m:r>
                              <a:rPr lang="en-US" altLang="zh-CN" sz="1600" b="1" i="1">
                                <a:latin typeface="Cambria Math" panose="02040503050406030204" pitchFamily="18" charset="0"/>
                                <a:ea typeface="宋体" panose="02010600030101010101" pitchFamily="2" charset="-122"/>
                              </a:rPr>
                              <m:t>𝒊</m:t>
                            </m:r>
                          </m:sub>
                        </m:sSub>
                      </m:e>
                    </m:nary>
                    <m:r>
                      <a:rPr lang="en-US" altLang="zh-CN" sz="1600" b="1" i="1">
                        <a:latin typeface="Cambria Math" panose="02040503050406030204" pitchFamily="18" charset="0"/>
                        <a:ea typeface="宋体" panose="02010600030101010101" pitchFamily="2" charset="-122"/>
                      </a:rPr>
                      <m:t> </m:t>
                    </m:r>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称</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zh-CN" altLang="en-US" sz="1600" b="1" i="1" smtClean="0">
                        <a:latin typeface="Cambria Math" panose="02040503050406030204" pitchFamily="18" charset="0"/>
                        <a:ea typeface="宋体" panose="02010600030101010101" pitchFamily="2" charset="-122"/>
                      </a:rPr>
                      <m:t>被</m:t>
                    </m:r>
                    <m:r>
                      <a:rPr lang="en-US" altLang="zh-CN" sz="1600" b="1" i="1">
                        <a:latin typeface="Cambria Math" panose="02040503050406030204" pitchFamily="18" charset="0"/>
                        <a:ea typeface="宋体" panose="02010600030101010101" pitchFamily="2" charset="-122"/>
                      </a:rPr>
                      <m:t>𝒚</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控制，记作</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en-US" altLang="zh-CN" sz="1600" b="1" i="1" smtClean="0">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宋体" panose="02010600030101010101" pitchFamily="2" charset="-122"/>
                      </a:rPr>
                      <m:t>𝒚</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。特别的，若</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zh-CN" altLang="en-US" sz="1600" b="1" i="1" smtClean="0">
                        <a:latin typeface="Cambria Math" panose="02040503050406030204" pitchFamily="18" charset="0"/>
                        <a:ea typeface="宋体" panose="02010600030101010101" pitchFamily="2" charset="-122"/>
                      </a:rPr>
                      <m:t>不是</m:t>
                    </m:r>
                    <m:r>
                      <a:rPr lang="en-US" altLang="zh-CN" sz="1600" b="1" i="1">
                        <a:latin typeface="Cambria Math" panose="02040503050406030204" pitchFamily="18" charset="0"/>
                        <a:ea typeface="宋体" panose="02010600030101010101" pitchFamily="2" charset="-122"/>
                      </a:rPr>
                      <m:t>𝒚</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的重排，称</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zh-CN" altLang="en-US" sz="1600" b="1" i="1">
                        <a:latin typeface="Cambria Math" panose="02040503050406030204" pitchFamily="18" charset="0"/>
                        <a:ea typeface="宋体" panose="02010600030101010101" pitchFamily="2" charset="-122"/>
                      </a:rPr>
                      <m:t>被</m:t>
                    </m:r>
                    <m:r>
                      <a:rPr lang="en-US" altLang="zh-CN" sz="1600" b="1" i="1">
                        <a:latin typeface="Cambria Math" panose="02040503050406030204" pitchFamily="18" charset="0"/>
                        <a:ea typeface="宋体" panose="02010600030101010101" pitchFamily="2" charset="-122"/>
                      </a:rPr>
                      <m:t>𝒚</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严格控制，记作</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宋体" panose="02010600030101010101" pitchFamily="2" charset="-122"/>
                      </a:rPr>
                      <m:t>𝒚</m:t>
                    </m:r>
                    <m:r>
                      <a:rPr lang="en-US" altLang="zh-CN" sz="1600" b="1" i="1">
                        <a:latin typeface="Cambria Math" panose="02040503050406030204" pitchFamily="18" charset="0"/>
                        <a:ea typeface="宋体" panose="02010600030101010101" pitchFamily="2" charset="-122"/>
                      </a:rPr>
                      <m:t> </m:t>
                    </m:r>
                  </m:oMath>
                </a14:m>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p>
              <a:p>
                <a:pPr>
                  <a:spcBef>
                    <a:spcPts val="0"/>
                  </a:spcBef>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注意</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不同于</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en-US" altLang="zh-CN" sz="1600" b="1" i="1" smtClean="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𝒚</m:t>
                    </m:r>
                    <m:r>
                      <a:rPr lang="en-US" altLang="zh-CN" sz="1600" b="1" i="1" smtClean="0">
                        <a:latin typeface="Cambria Math" panose="02040503050406030204" pitchFamily="18" charset="0"/>
                        <a:ea typeface="宋体" panose="02010600030101010101" pitchFamily="2" charset="-122"/>
                      </a:rPr>
                      <m:t>,</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600" b="1" i="1">
                        <a:latin typeface="Cambria Math" panose="02040503050406030204" pitchFamily="18" charset="0"/>
                        <a:ea typeface="宋体" panose="02010600030101010101" pitchFamily="2" charset="-122"/>
                      </a:rPr>
                      <m:t>𝒙</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宋体" panose="02010600030101010101" pitchFamily="2" charset="-122"/>
                      </a:rPr>
                      <m:t>𝒚</m:t>
                    </m:r>
                    <m:r>
                      <a:rPr lang="zh-CN" altLang="en-US" sz="1600" b="1" i="1">
                        <a:latin typeface="Cambria Math" panose="02040503050406030204" pitchFamily="18" charset="0"/>
                        <a:ea typeface="宋体" panose="02010600030101010101" pitchFamily="2" charset="-122"/>
                      </a:rPr>
                      <m:t>中</m:t>
                    </m:r>
                    <m:r>
                      <a:rPr lang="en-US" altLang="zh-CN" sz="1600" b="1" i="1">
                        <a:latin typeface="Cambria Math" panose="02040503050406030204" pitchFamily="18" charset="0"/>
                        <a:ea typeface="宋体" panose="02010600030101010101" pitchFamily="2" charset="-122"/>
                      </a:rPr>
                      <m:t>𝒙</m:t>
                    </m:r>
                    <m:r>
                      <a:rPr lang="en-US" altLang="zh-CN" sz="1600" b="1" i="1" smtClean="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𝒚</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的分量顺序无关紧要，只与分量的大小有关。</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Eg1: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R</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是一个</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厄米矩阵，其对角元素构成向量</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，其特征值构成向量</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则</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d</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𝒄</m:t>
                    </m:r>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Eg2: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为任意</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维向量，</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x1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的均值向量，则</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x1</a:t>
                </a:r>
                <a14:m>
                  <m:oMath xmlns:m="http://schemas.openxmlformats.org/officeDocument/2006/math">
                    <m:r>
                      <a:rPr lang="en-US" altLang="zh-CN" sz="1600" b="1" i="1">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𝒙</m:t>
                    </m:r>
                  </m:oMath>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Def3(Schur-convex)</a:t>
                </a:r>
                <a:r>
                  <a:rPr lang="en-US" altLang="zh-CN" sz="1600" b="1" dirty="0">
                    <a:ea typeface="宋体" panose="02010600030101010101" pitchFamily="2" charset="-122"/>
                  </a:rPr>
                  <a:t> f:</a:t>
                </a:r>
                <a14:m>
                  <m:oMath xmlns:m="http://schemas.openxmlformats.org/officeDocument/2006/math">
                    <m:sSup>
                      <m:sSupPr>
                        <m:ctrlPr>
                          <a:rPr lang="en-US" altLang="zh-CN" sz="1600" b="1" i="1">
                            <a:latin typeface="Cambria Math" panose="02040503050406030204" pitchFamily="18" charset="0"/>
                            <a:ea typeface="Cambria Math" panose="02040503050406030204" pitchFamily="18" charset="0"/>
                          </a:rPr>
                        </m:ctrlPr>
                      </m:sSupPr>
                      <m:e>
                        <m:r>
                          <a:rPr lang="en-US" altLang="zh-CN" sz="1600" b="1" i="1">
                            <a:latin typeface="Cambria Math" panose="02040503050406030204" pitchFamily="18" charset="0"/>
                            <a:ea typeface="Cambria Math" panose="02040503050406030204" pitchFamily="18" charset="0"/>
                          </a:rPr>
                          <m:t>𝑹</m:t>
                        </m:r>
                      </m:e>
                      <m:sup>
                        <m:r>
                          <m:rPr>
                            <m:sty m:val="p"/>
                          </m:rPr>
                          <a:rPr lang="en-US" altLang="zh-CN" sz="1600" b="1" i="1">
                            <a:latin typeface="Cambria Math" panose="02040503050406030204" pitchFamily="18" charset="0"/>
                            <a:ea typeface="Cambria Math" panose="02040503050406030204" pitchFamily="18" charset="0"/>
                          </a:rPr>
                          <m:t>n</m:t>
                        </m:r>
                      </m:sup>
                    </m:sSup>
                    <m:r>
                      <a:rPr lang="en-US" altLang="zh-CN" sz="1600" b="1" i="1" smtClean="0">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𝑹</m:t>
                    </m:r>
                  </m:oMath>
                </a14:m>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满足：</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spcBef>
                    <a:spcPts val="0"/>
                  </a:spcBef>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ea typeface="宋体" panose="02010600030101010101" pitchFamily="2" charset="-122"/>
                        </a:rPr>
                        <m:t>𝒙</m:t>
                      </m:r>
                      <m:r>
                        <a:rPr lang="zh-CN" altLang="en-US" sz="1600" b="1" i="1" smtClean="0">
                          <a:latin typeface="Cambria Math" panose="02040503050406030204" pitchFamily="18" charset="0"/>
                          <a:ea typeface="宋体" panose="02010600030101010101" pitchFamily="2" charset="-122"/>
                        </a:rPr>
                        <m:t>，</m:t>
                      </m:r>
                      <m:r>
                        <m:rPr>
                          <m:sty m:val="p"/>
                        </m:rPr>
                        <a:rPr lang="en-US" altLang="zh-CN" sz="1600" b="1" i="1">
                          <a:latin typeface="Cambria Math" panose="02040503050406030204" pitchFamily="18" charset="0"/>
                          <a:ea typeface="宋体" panose="02010600030101010101" pitchFamily="2" charset="-122"/>
                        </a:rPr>
                        <m:t>y</m:t>
                      </m:r>
                      <m:r>
                        <a:rPr lang="en-US" altLang="zh-CN" sz="1600" b="1" i="1">
                          <a:latin typeface="Cambria Math" panose="02040503050406030204" pitchFamily="18" charset="0"/>
                          <a:ea typeface="Cambria Math" panose="02040503050406030204" pitchFamily="18" charset="0"/>
                        </a:rPr>
                        <m:t>∈</m:t>
                      </m:r>
                      <m:sSup>
                        <m:sSupPr>
                          <m:ctrlPr>
                            <a:rPr lang="en-US" altLang="zh-CN" sz="1600" b="1" i="1">
                              <a:latin typeface="Cambria Math" panose="02040503050406030204" pitchFamily="18" charset="0"/>
                              <a:ea typeface="Cambria Math" panose="02040503050406030204" pitchFamily="18" charset="0"/>
                            </a:rPr>
                          </m:ctrlPr>
                        </m:sSupPr>
                        <m:e>
                          <m:r>
                            <a:rPr lang="en-US" altLang="zh-CN" sz="1600" b="1" i="1">
                              <a:latin typeface="Cambria Math" panose="02040503050406030204" pitchFamily="18" charset="0"/>
                              <a:ea typeface="Cambria Math" panose="02040503050406030204" pitchFamily="18" charset="0"/>
                            </a:rPr>
                            <m:t>𝑹</m:t>
                          </m:r>
                        </m:e>
                        <m:sup>
                          <m:r>
                            <m:rPr>
                              <m:sty m:val="p"/>
                            </m:rPr>
                            <a:rPr lang="en-US" altLang="zh-CN" sz="1600" b="1" i="1">
                              <a:latin typeface="Cambria Math" panose="02040503050406030204" pitchFamily="18" charset="0"/>
                              <a:ea typeface="Cambria Math" panose="02040503050406030204" pitchFamily="18" charset="0"/>
                            </a:rPr>
                            <m:t>n</m:t>
                          </m:r>
                        </m:sup>
                      </m:sSup>
                      <m:r>
                        <a:rPr lang="en-US" altLang="zh-CN" sz="1600" b="1" i="1">
                          <a:latin typeface="Cambria Math" panose="02040503050406030204" pitchFamily="18" charset="0"/>
                          <a:ea typeface="宋体" panose="02010600030101010101" pitchFamily="2" charset="-122"/>
                        </a:rPr>
                        <m:t>𝒙</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宋体" panose="02010600030101010101" pitchFamily="2" charset="-122"/>
                        </a:rPr>
                        <m:t>𝒚</m:t>
                      </m:r>
                      <m:r>
                        <a:rPr lang="en-US" altLang="zh-CN" sz="1600" b="1" i="1" smtClean="0">
                          <a:latin typeface="Cambria Math" panose="02040503050406030204" pitchFamily="18" charset="0"/>
                          <a:ea typeface="宋体" panose="02010600030101010101" pitchFamily="2" charset="-122"/>
                        </a:rPr>
                        <m:t>→</m:t>
                      </m:r>
                      <m:r>
                        <a:rPr lang="en-US" altLang="zh-CN" sz="1600" b="1" i="1" smtClean="0">
                          <a:latin typeface="Cambria Math" panose="02040503050406030204" pitchFamily="18" charset="0"/>
                          <a:ea typeface="宋体" panose="02010600030101010101" pitchFamily="2" charset="-122"/>
                        </a:rPr>
                        <m:t>𝒇</m:t>
                      </m:r>
                      <m:d>
                        <m:dPr>
                          <m:ctrlPr>
                            <a:rPr lang="en-US" altLang="zh-CN" sz="1600" b="1" i="1" smtClean="0">
                              <a:latin typeface="Cambria Math" panose="02040503050406030204" pitchFamily="18" charset="0"/>
                              <a:ea typeface="宋体" panose="02010600030101010101" pitchFamily="2" charset="-122"/>
                            </a:rPr>
                          </m:ctrlPr>
                        </m:dPr>
                        <m:e>
                          <m:r>
                            <a:rPr lang="en-US" altLang="zh-CN" sz="1600" b="1" i="1" smtClean="0">
                              <a:latin typeface="Cambria Math" panose="02040503050406030204" pitchFamily="18" charset="0"/>
                              <a:ea typeface="宋体" panose="02010600030101010101" pitchFamily="2" charset="-122"/>
                            </a:rPr>
                            <m:t>𝒙</m:t>
                          </m:r>
                        </m:e>
                      </m:d>
                      <m:r>
                        <a:rPr lang="en-US" altLang="zh-CN" sz="1600" b="1" i="1" smtClean="0">
                          <a:latin typeface="Cambria Math" panose="02040503050406030204" pitchFamily="18" charset="0"/>
                          <a:ea typeface="宋体" panose="02010600030101010101" pitchFamily="2" charset="-122"/>
                        </a:rPr>
                        <m:t>≤</m:t>
                      </m:r>
                      <m:r>
                        <a:rPr lang="en-US" altLang="zh-CN" sz="1600" b="1" i="1" smtClean="0">
                          <a:latin typeface="Cambria Math" panose="02040503050406030204" pitchFamily="18" charset="0"/>
                          <a:ea typeface="宋体" panose="02010600030101010101" pitchFamily="2" charset="-122"/>
                        </a:rPr>
                        <m:t>𝒇</m:t>
                      </m:r>
                      <m:r>
                        <a:rPr lang="en-US" altLang="zh-CN" sz="1600" b="1" i="1" smtClean="0">
                          <a:latin typeface="Cambria Math" panose="02040503050406030204" pitchFamily="18" charset="0"/>
                          <a:ea typeface="宋体" panose="02010600030101010101" pitchFamily="2" charset="-122"/>
                        </a:rPr>
                        <m:t>(</m:t>
                      </m:r>
                      <m:r>
                        <a:rPr lang="en-US" altLang="zh-CN" sz="1600" b="1" i="1" smtClean="0">
                          <a:latin typeface="Cambria Math" panose="02040503050406030204" pitchFamily="18" charset="0"/>
                          <a:ea typeface="宋体" panose="02010600030101010101" pitchFamily="2" charset="-122"/>
                        </a:rPr>
                        <m:t>𝒚</m:t>
                      </m:r>
                      <m:r>
                        <a:rPr lang="en-US" altLang="zh-CN" sz="1600" b="1" i="1" smtClean="0">
                          <a:latin typeface="Cambria Math" panose="02040503050406030204" pitchFamily="18" charset="0"/>
                          <a:ea typeface="宋体" panose="02010600030101010101" pitchFamily="2" charset="-122"/>
                        </a:rPr>
                        <m:t>)</m:t>
                      </m:r>
                    </m:oMath>
                  </m:oMathPara>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称</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f</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Schur</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凸函数，若：</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spcBef>
                    <a:spcPts val="0"/>
                  </a:spcBef>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ea typeface="宋体" panose="02010600030101010101" pitchFamily="2" charset="-122"/>
                        </a:rPr>
                        <m:t>𝒙</m:t>
                      </m:r>
                      <m:r>
                        <a:rPr lang="zh-CN" altLang="en-US" sz="1600" b="1" i="1">
                          <a:latin typeface="Cambria Math" panose="02040503050406030204" pitchFamily="18" charset="0"/>
                          <a:ea typeface="宋体" panose="02010600030101010101" pitchFamily="2" charset="-122"/>
                        </a:rPr>
                        <m:t>，</m:t>
                      </m:r>
                      <m:r>
                        <m:rPr>
                          <m:sty m:val="p"/>
                        </m:rPr>
                        <a:rPr lang="en-US" altLang="zh-CN" sz="1600" b="1" i="1">
                          <a:latin typeface="Cambria Math" panose="02040503050406030204" pitchFamily="18" charset="0"/>
                          <a:ea typeface="宋体" panose="02010600030101010101" pitchFamily="2" charset="-122"/>
                        </a:rPr>
                        <m:t>y</m:t>
                      </m:r>
                      <m:r>
                        <a:rPr lang="en-US" altLang="zh-CN" sz="1600" b="1" i="1">
                          <a:latin typeface="Cambria Math" panose="02040503050406030204" pitchFamily="18" charset="0"/>
                          <a:ea typeface="Cambria Math" panose="02040503050406030204" pitchFamily="18" charset="0"/>
                        </a:rPr>
                        <m:t>∈</m:t>
                      </m:r>
                      <m:sSup>
                        <m:sSupPr>
                          <m:ctrlPr>
                            <a:rPr lang="en-US" altLang="zh-CN" sz="1600" b="1" i="1">
                              <a:latin typeface="Cambria Math" panose="02040503050406030204" pitchFamily="18" charset="0"/>
                              <a:ea typeface="Cambria Math" panose="02040503050406030204" pitchFamily="18" charset="0"/>
                            </a:rPr>
                          </m:ctrlPr>
                        </m:sSupPr>
                        <m:e>
                          <m:r>
                            <a:rPr lang="en-US" altLang="zh-CN" sz="1600" b="1" i="1">
                              <a:latin typeface="Cambria Math" panose="02040503050406030204" pitchFamily="18" charset="0"/>
                              <a:ea typeface="Cambria Math" panose="02040503050406030204" pitchFamily="18" charset="0"/>
                            </a:rPr>
                            <m:t>𝑹</m:t>
                          </m:r>
                        </m:e>
                        <m:sup>
                          <m:r>
                            <m:rPr>
                              <m:sty m:val="p"/>
                            </m:rPr>
                            <a:rPr lang="en-US" altLang="zh-CN" sz="1600" b="1" i="1">
                              <a:latin typeface="Cambria Math" panose="02040503050406030204" pitchFamily="18" charset="0"/>
                              <a:ea typeface="Cambria Math" panose="02040503050406030204" pitchFamily="18" charset="0"/>
                            </a:rPr>
                            <m:t>n</m:t>
                          </m:r>
                        </m:sup>
                      </m:sSup>
                      <m:r>
                        <a:rPr lang="en-US" altLang="zh-CN" sz="1600" b="1" i="1">
                          <a:latin typeface="Cambria Math" panose="02040503050406030204" pitchFamily="18" charset="0"/>
                          <a:ea typeface="宋体" panose="02010600030101010101" pitchFamily="2" charset="-122"/>
                        </a:rPr>
                        <m:t>𝒙</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宋体" panose="02010600030101010101" pitchFamily="2" charset="-122"/>
                        </a:rPr>
                        <m:t>𝒚</m:t>
                      </m:r>
                      <m:r>
                        <a:rPr lang="en-US" altLang="zh-CN" sz="1600" b="1" i="1">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𝒇</m:t>
                      </m:r>
                      <m:d>
                        <m:dPr>
                          <m:ctrlPr>
                            <a:rPr lang="en-US" altLang="zh-CN" sz="1600" b="1" i="1">
                              <a:latin typeface="Cambria Math" panose="02040503050406030204" pitchFamily="18" charset="0"/>
                              <a:ea typeface="宋体" panose="02010600030101010101" pitchFamily="2" charset="-122"/>
                            </a:rPr>
                          </m:ctrlPr>
                        </m:dPr>
                        <m:e>
                          <m:r>
                            <a:rPr lang="en-US" altLang="zh-CN" sz="1600" b="1" i="1">
                              <a:latin typeface="Cambria Math" panose="02040503050406030204" pitchFamily="18" charset="0"/>
                              <a:ea typeface="宋体" panose="02010600030101010101" pitchFamily="2" charset="-122"/>
                            </a:rPr>
                            <m:t>𝒙</m:t>
                          </m:r>
                        </m:e>
                      </m:d>
                      <m:r>
                        <a:rPr lang="en-US" altLang="zh-CN" sz="1600" b="1" i="1" smtClean="0">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𝒇</m:t>
                      </m:r>
                      <m:r>
                        <a:rPr lang="en-US" altLang="zh-CN" sz="1600" b="1" i="1">
                          <a:latin typeface="Cambria Math" panose="02040503050406030204" pitchFamily="18" charset="0"/>
                          <a:ea typeface="宋体" panose="02010600030101010101" pitchFamily="2" charset="-122"/>
                        </a:rPr>
                        <m:t>(</m:t>
                      </m:r>
                      <m:r>
                        <a:rPr lang="en-US" altLang="zh-CN" sz="1600" b="1" i="1">
                          <a:latin typeface="Cambria Math" panose="02040503050406030204" pitchFamily="18" charset="0"/>
                          <a:ea typeface="宋体" panose="02010600030101010101" pitchFamily="2" charset="-122"/>
                        </a:rPr>
                        <m:t>𝒚</m:t>
                      </m:r>
                      <m:r>
                        <a:rPr lang="en-US" altLang="zh-CN" sz="1600" b="1" i="1">
                          <a:latin typeface="Cambria Math" panose="02040503050406030204" pitchFamily="18" charset="0"/>
                          <a:ea typeface="宋体" panose="02010600030101010101" pitchFamily="2" charset="-122"/>
                        </a:rPr>
                        <m:t>)</m:t>
                      </m:r>
                    </m:oMath>
                  </m:oMathPara>
                </a14:m>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spcBef>
                    <a:spcPts val="0"/>
                  </a:spcBef>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称</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f</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Schur</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凹函数。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a:t>
                </a:r>
                <a:endParaRPr lang="zh-CN" altLang="zh-CN" sz="1600" dirty="0">
                  <a:latin typeface="宋体" panose="02010600030101010101" pitchFamily="2" charset="-122"/>
                  <a:ea typeface="宋体" panose="02010600030101010101" pitchFamily="2" charset="-122"/>
                </a:endParaRPr>
              </a:p>
              <a:p>
                <a:endParaRPr lang="zh-CN" altLang="en-US" sz="1600" dirty="0"/>
              </a:p>
            </p:txBody>
          </p:sp>
        </mc:Choice>
        <mc:Fallback xmlns="">
          <p:sp>
            <p:nvSpPr>
              <p:cNvPr id="34" name="文本占位符 33">
                <a:extLst>
                  <a:ext uri="{FF2B5EF4-FFF2-40B4-BE49-F238E27FC236}">
                    <a16:creationId xmlns:a16="http://schemas.microsoft.com/office/drawing/2014/main" id="{8E5EE436-A94D-4CD4-9D26-1242C88F01B8}"/>
                  </a:ext>
                </a:extLst>
              </p:cNvPr>
              <p:cNvSpPr>
                <a:spLocks noGrp="1" noRot="1" noChangeAspect="1" noMove="1" noResize="1" noEditPoints="1" noAdjustHandles="1" noChangeArrowheads="1" noChangeShapeType="1" noTextEdit="1"/>
              </p:cNvSpPr>
              <p:nvPr>
                <p:ph type="body" sz="quarter" idx="30"/>
              </p:nvPr>
            </p:nvSpPr>
            <p:spPr>
              <a:xfrm>
                <a:off x="1095480" y="935194"/>
                <a:ext cx="10210967" cy="5183384"/>
              </a:xfrm>
              <a:blipFill>
                <a:blip r:embed="rId2"/>
                <a:stretch>
                  <a:fillRect l="-1118" b="-24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399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en-US" altLang="zh-CN" dirty="0">
                <a:ea typeface="+mn-ea"/>
                <a:cs typeface="+mn-ea"/>
              </a:rPr>
              <a:t>Signal Model</a:t>
            </a:r>
            <a:endParaRPr lang="zh-CN" altLang="en-US" dirty="0">
              <a:ea typeface="+mn-ea"/>
              <a:cs typeface="+mn-ea"/>
            </a:endParaRPr>
          </a:p>
        </p:txBody>
      </p:sp>
      <p:sp>
        <p:nvSpPr>
          <p:cNvPr id="3" name="文本占位符 2">
            <a:extLst>
              <a:ext uri="{FF2B5EF4-FFF2-40B4-BE49-F238E27FC236}">
                <a16:creationId xmlns:a16="http://schemas.microsoft.com/office/drawing/2014/main" id="{900661D0-2F73-4778-9ECF-C88D45438096}"/>
              </a:ext>
            </a:extLst>
          </p:cNvPr>
          <p:cNvSpPr>
            <a:spLocks noGrp="1"/>
          </p:cNvSpPr>
          <p:nvPr>
            <p:ph type="body" sz="quarter" idx="11"/>
          </p:nvPr>
        </p:nvSpPr>
        <p:spPr/>
        <p:txBody>
          <a:bodyPr/>
          <a:lstStyle/>
          <a:p>
            <a:r>
              <a:rPr lang="en-US" altLang="zh-CN" dirty="0">
                <a:cs typeface="+mn-ea"/>
              </a:rPr>
              <a:t>Research Methods And Processes </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2495</TotalTime>
  <Words>2564</Words>
  <Application>Microsoft Office PowerPoint</Application>
  <PresentationFormat>宽屏</PresentationFormat>
  <Paragraphs>524</Paragraphs>
  <Slides>36</Slides>
  <Notes>6</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36</vt:i4>
      </vt:variant>
    </vt:vector>
  </HeadingPairs>
  <TitlesOfParts>
    <vt:vector size="49" baseType="lpstr">
      <vt:lpstr>宋体</vt:lpstr>
      <vt:lpstr>微软雅黑</vt:lpstr>
      <vt:lpstr>微软雅黑</vt:lpstr>
      <vt:lpstr>等线</vt:lpstr>
      <vt:lpstr>Arial</vt:lpstr>
      <vt:lpstr>Calibri</vt:lpstr>
      <vt:lpstr>Cambria Math</vt:lpstr>
      <vt:lpstr>Century Gothic</vt:lpstr>
      <vt:lpstr>Segoe UI</vt:lpstr>
      <vt:lpstr>Segoe UI Light</vt:lpstr>
      <vt:lpstr>Times New Roman</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 </cp:lastModifiedBy>
  <cp:revision>191</cp:revision>
  <dcterms:created xsi:type="dcterms:W3CDTF">2019-03-11T14:11:26Z</dcterms:created>
  <dcterms:modified xsi:type="dcterms:W3CDTF">2019-11-11T02:38:02Z</dcterms:modified>
</cp:coreProperties>
</file>